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61" r:id="rId6"/>
    <p:sldId id="262" r:id="rId7"/>
    <p:sldId id="263" r:id="rId8"/>
    <p:sldId id="264" r:id="rId9"/>
    <p:sldId id="283" r:id="rId10"/>
    <p:sldId id="259" r:id="rId11"/>
    <p:sldId id="279" r:id="rId12"/>
    <p:sldId id="265" r:id="rId13"/>
    <p:sldId id="266" r:id="rId14"/>
    <p:sldId id="274" r:id="rId15"/>
    <p:sldId id="282" r:id="rId16"/>
    <p:sldId id="284" r:id="rId17"/>
    <p:sldId id="268" r:id="rId18"/>
    <p:sldId id="273" r:id="rId19"/>
    <p:sldId id="272" r:id="rId20"/>
    <p:sldId id="275" r:id="rId21"/>
    <p:sldId id="280" r:id="rId22"/>
    <p:sldId id="276" r:id="rId23"/>
    <p:sldId id="271" r:id="rId24"/>
    <p:sldId id="277" r:id="rId25"/>
    <p:sldId id="281" r:id="rId26"/>
    <p:sldId id="27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99"/>
    <a:srgbClr val="0000CC"/>
    <a:srgbClr val="00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23D73-B97E-4726-A908-C224EEA78133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45E7-1556-400D-93DE-E6D461693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8242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23D73-B97E-4726-A908-C224EEA78133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45E7-1556-400D-93DE-E6D461693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9464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23D73-B97E-4726-A908-C224EEA78133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45E7-1556-400D-93DE-E6D461693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9974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23D73-B97E-4726-A908-C224EEA78133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45E7-1556-400D-93DE-E6D461693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6792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23D73-B97E-4726-A908-C224EEA78133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45E7-1556-400D-93DE-E6D461693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0218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23D73-B97E-4726-A908-C224EEA78133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45E7-1556-400D-93DE-E6D461693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9494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23D73-B97E-4726-A908-C224EEA78133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45E7-1556-400D-93DE-E6D461693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3003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23D73-B97E-4726-A908-C224EEA78133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45E7-1556-400D-93DE-E6D461693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2429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23D73-B97E-4726-A908-C224EEA78133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45E7-1556-400D-93DE-E6D461693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7484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23D73-B97E-4726-A908-C224EEA78133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45E7-1556-400D-93DE-E6D461693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5471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23D73-B97E-4726-A908-C224EEA78133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45E7-1556-400D-93DE-E6D461693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9498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23D73-B97E-4726-A908-C224EEA78133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645E7-1556-400D-93DE-E6D4616936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867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Алекс\Рабочий стол\karta\447516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44050" y="2564904"/>
            <a:ext cx="72558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rgbClr val="0000CC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Символы России</a:t>
            </a:r>
            <a:endParaRPr lang="ru-RU" sz="5400" b="1" cap="all" spc="0" dirty="0">
              <a:ln w="9000" cmpd="sng">
                <a:solidFill>
                  <a:srgbClr val="0000CC"/>
                </a:solidFill>
                <a:prstDash val="solid"/>
              </a:ln>
              <a:solidFill>
                <a:srgbClr val="0000CC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8607" y="3488234"/>
            <a:ext cx="7186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(официальные и неофициальные)</a:t>
            </a:r>
            <a:endParaRPr lang="ru-RU" sz="3600" b="1" dirty="0">
              <a:solidFill>
                <a:srgbClr val="0000CC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3866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6875" cy="695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2204864"/>
            <a:ext cx="777686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7188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Помимо традиционных символов в виде герба, флага и гимна, каждая страна имеет и ряд других национальных символов, которые обозначают специфические для каждой страны историю, культуру и быт. </a:t>
            </a:r>
          </a:p>
          <a:p>
            <a:pPr indent="357188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Россия также имеет свои  полуофициальные и неофициальные символы.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1700" y="-56923"/>
            <a:ext cx="1959404" cy="14651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39157"/>
            <a:ext cx="1827786" cy="1438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-39157"/>
            <a:ext cx="1908175" cy="1438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0"/>
            <a:ext cx="1895475" cy="14208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30246" y="-56924"/>
            <a:ext cx="2082278" cy="14560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8640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6875" cy="695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5656" y="426863"/>
            <a:ext cx="6264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 РОССИИ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1032" y="1844824"/>
            <a:ext cx="871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Москва — столица Российской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Федерации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C:\Users\andreyanova\Pictures\0ed617a_b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80"/>
          <a:stretch/>
        </p:blipFill>
        <p:spPr bwMode="auto">
          <a:xfrm>
            <a:off x="1259632" y="2554430"/>
            <a:ext cx="6768752" cy="430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9693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100"/>
                            </p:stCondLst>
                            <p:childTnLst>
                              <p:par>
                                <p:cTn id="1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6875" cy="695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6973" y="1628800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sz="2400" b="1" i="1" dirty="0"/>
          </a:p>
        </p:txBody>
      </p:sp>
      <p:pic>
        <p:nvPicPr>
          <p:cNvPr id="4098" name="Picture 2" descr="C:\Documents and Settings\Алекс\Рабочий стол\karta\0ed617a_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7081" y="1660912"/>
            <a:ext cx="3312820" cy="248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80225" cy="16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C:\Documents and Settings\Алекс\Рабочий стол\karta\945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8187" y="3937300"/>
            <a:ext cx="2114806" cy="275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2204864"/>
            <a:ext cx="496855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ru-RU" sz="2800" b="1" i="1" dirty="0" smtClean="0">
                <a:solidFill>
                  <a:srgbClr val="003300"/>
                </a:solidFill>
              </a:rPr>
              <a:t> </a:t>
            </a:r>
            <a:r>
              <a:rPr lang="ru-RU" sz="2800" dirty="0" smtClean="0">
                <a:latin typeface="Times New Roman" pitchFamily="18" charset="0"/>
              </a:rPr>
              <a:t>  Красная площадь – главная площадь нашей страны, на которой проходят военные парады и другие мероприятия.</a:t>
            </a:r>
          </a:p>
          <a:p>
            <a:pPr indent="355600"/>
            <a:r>
              <a:rPr lang="ru-RU" sz="2800" dirty="0" smtClean="0">
                <a:latin typeface="Times New Roman" pitchFamily="18" charset="0"/>
              </a:rPr>
              <a:t>Красная- значит «красивая». Она является символом центра страны.</a:t>
            </a:r>
            <a:endParaRPr lang="ru-RU" sz="2800" dirty="0"/>
          </a:p>
        </p:txBody>
      </p:sp>
      <p:pic>
        <p:nvPicPr>
          <p:cNvPr id="4102" name="Picture 6" descr="C:\Documents and Settings\Алекс\Рабочий стол\karta\188764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8187" y="1628800"/>
            <a:ext cx="3264024" cy="2177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Documents and Settings\Алекс\Рабочий стол\karta\59e527e4bf3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7081" y="4212237"/>
            <a:ext cx="3312820" cy="252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39752" y="404664"/>
            <a:ext cx="68042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8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Красная площадь </a:t>
            </a:r>
            <a:endParaRPr lang="ru-RU" sz="48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005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1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1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1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7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2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9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2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1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2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2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95250"/>
            <a:ext cx="9286875" cy="695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1556792"/>
            <a:ext cx="9036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7188"/>
            <a:r>
              <a:rPr lang="ru-RU" b="1" i="1" dirty="0" smtClean="0">
                <a:solidFill>
                  <a:srgbClr val="003300"/>
                </a:solidFill>
              </a:rPr>
              <a:t> </a:t>
            </a:r>
            <a:endParaRPr lang="ru-RU" b="1" i="1" dirty="0">
              <a:solidFill>
                <a:srgbClr val="0033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260648"/>
            <a:ext cx="3562773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КРЕМЛЬ</a:t>
            </a:r>
            <a:endParaRPr lang="ru-RU" sz="48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C:\Documents and Settings\Алекс\Рабочий стол\karta\pictur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88840"/>
            <a:ext cx="410445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Documents and Settings\Алекс\Рабочий стол\karta\kreml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-4666" y="-30148"/>
            <a:ext cx="3923928" cy="16760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95536" y="2276872"/>
            <a:ext cx="39604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Кремль –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символ высшего руководства России.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769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1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00"/>
                            </p:stCondLst>
                            <p:childTnLst>
                              <p:par>
                                <p:cTn id="17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" dur="12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6875" cy="695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41513" y="1628800"/>
            <a:ext cx="56783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7188" algn="just"/>
            <a:r>
              <a:rPr lang="ru-RU" sz="2000" b="1" i="1" dirty="0" smtClean="0">
                <a:solidFill>
                  <a:srgbClr val="003300"/>
                </a:solidFill>
              </a:rPr>
              <a:t> </a:t>
            </a:r>
            <a:endParaRPr lang="ru-RU" sz="2000" b="1" i="1" dirty="0">
              <a:solidFill>
                <a:srgbClr val="003300"/>
              </a:solidFill>
            </a:endParaRPr>
          </a:p>
        </p:txBody>
      </p:sp>
      <p:pic>
        <p:nvPicPr>
          <p:cNvPr id="8194" name="Picture 2" descr="C:\Documents and Settings\Алекс\Рабочий стол\karta\aHR0cDovL2hhaGFtYmEucnUvdXBsb2Fkcy9pbWFnZXMvMDAvMDAvMTUvMjAxMi8wNS8xNC84ZWRkNzkuanB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3764" y="-3223"/>
            <a:ext cx="2282223" cy="16452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95736" y="459537"/>
            <a:ext cx="6948264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0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КРЕМЛЕВСКИЕ КУРАНТЫ </a:t>
            </a:r>
            <a:endParaRPr lang="ru-RU" sz="40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C:\Documents and Settings\Алекс\Рабочий стол\karta\krasnaya-ploshchad-detali-foto-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769768"/>
            <a:ext cx="345638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Documents and Settings\Алекс\Рабочий стол\karta\0026-020-Kremljovskie-kuranty-na-Spasskoj-bashne-glavnye-chasy-Rossi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88840"/>
            <a:ext cx="2941365" cy="4032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923928" y="1916832"/>
            <a:ext cx="47880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   </a:t>
            </a:r>
            <a:r>
              <a:rPr lang="ru-RU" sz="2800" dirty="0" smtClean="0">
                <a:latin typeface="Times New Roman" pitchFamily="18" charset="0"/>
              </a:rPr>
              <a:t>Кремлевские куранты на Спасской башне,  давно уже стали символом не только Красной площади, но и точности, надежности и незыблемости России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93970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1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0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8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Представьте, что вы…</a:t>
            </a:r>
            <a:endParaRPr lang="ru-RU" sz="48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7200" y="2351295"/>
            <a:ext cx="4038600" cy="3023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R1\Desktop\anypics.ru-191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44824"/>
            <a:ext cx="4176464" cy="453650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788024" y="2204864"/>
            <a:ext cx="40324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оказались в чужой стране, и не знаете языка народа этой страны.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Какие предметы, изображенные на доске помогут жителям другой страны понять, что вы – из России?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40960" cy="11430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0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Буклет о неофициальных символах России</a:t>
            </a:r>
            <a:endParaRPr lang="ru-RU" sz="40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Соотнесите, стихотворение с иллюстрацией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Пользуясь клеем, зафиксируйте текст под рисунком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Защитите  проект.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6875" cy="695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7584" y="1785195"/>
            <a:ext cx="806489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Россия – страна берёз.</a:t>
            </a:r>
          </a:p>
          <a:p>
            <a:pPr indent="35560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Береза всегда считалась символом России, символом ее одухотворенности, процветания и долголетия</a:t>
            </a:r>
            <a:r>
              <a:rPr lang="ru-RU" sz="2000" b="1" i="1" dirty="0" smtClean="0">
                <a:solidFill>
                  <a:srgbClr val="003300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6147" name="Picture 3" descr="C:\Documents and Settings\Алекс\Рабочий стол\karta\93440985_large_Beryoz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950" y="-28296"/>
            <a:ext cx="2200622" cy="16570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23728" y="227325"/>
            <a:ext cx="633670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БЕЛАЯ БЕРЕЗА</a:t>
            </a:r>
            <a:endParaRPr lang="ru-RU" sz="48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C:\Documents and Settings\Алекс\Рабочий стол\karta\85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61048"/>
            <a:ext cx="382567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Documents and Settings\Алекс\Рабочий стол\karta\3572_f17i083apngcb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789040"/>
            <a:ext cx="3582578" cy="2687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7484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2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3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2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75" y="0"/>
            <a:ext cx="9286875" cy="695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628800"/>
            <a:ext cx="51125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Береза стала символом России благодаря поэту Сергею Есенину. </a:t>
            </a:r>
          </a:p>
          <a:p>
            <a:pPr indent="3556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его стихотворении  белая берёза ассоциируется с родным домом, с малой родиной и с русской глубинкой.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Documents and Settings\Алекс\Рабочий стол\karta\esen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274839"/>
            <a:ext cx="2977080" cy="358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2572" y="0"/>
            <a:ext cx="2135923" cy="16099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652120" y="1533465"/>
            <a:ext cx="295232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«Береза»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Белая береза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 моим окном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Принакрылась снегом,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Точно серебром.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пушистых ветках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Снежною каймой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Распустились кисти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Белой бахромой.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стоит береза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сонной тишине,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горят снежинки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золотом огне.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заря лениво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Обходя кругом,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Обсыпает ветки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Новым серебром.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965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1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75" y="0"/>
            <a:ext cx="9286875" cy="695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2060848"/>
            <a:ext cx="44644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Русские матрешки пользуются большой известностью за границей.  </a:t>
            </a:r>
          </a:p>
          <a:p>
            <a:pPr indent="35560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 один из самых популярных русских сувениров. И сейчас уже как-то трудно представить Россию без этой деревянной куклы.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332656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МАТРЕШКА</a:t>
            </a:r>
            <a:endParaRPr lang="ru-RU" sz="48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Documents and Settings\Алекс\Рабочий стол\karta\00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76012" y="-41232"/>
            <a:ext cx="2259178" cy="1694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Documents and Settings\Алекс\Рабочий стол\karta\73807642_44599467_Matreshka_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420888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5580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Алекс\Рабочий стол\karta\447516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47864" y="980728"/>
            <a:ext cx="47525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7188"/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Каждый человек, живущий на нашей          планете, испытывает чувство гордости за свою Родину, свой   народ и страну, свою землю и её историю. А олицетворяют родную землю её символы.</a:t>
            </a:r>
          </a:p>
          <a:p>
            <a:pPr indent="357188"/>
            <a:endParaRPr lang="ru-RU" sz="28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3068961"/>
            <a:ext cx="69847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7188"/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Символами называют предметы, изображения или слова, которые имеют для человека или целого народа очень важное значение. </a:t>
            </a:r>
          </a:p>
          <a:p>
            <a:pPr indent="357188"/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 нашей страны, как и у всякого уважающего себя государства, есть свои собственные государственные символы. </a:t>
            </a:r>
          </a:p>
          <a:p>
            <a:pPr indent="357188"/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Это Государственный флаг, Государственный герб и Государственный гимн.</a:t>
            </a:r>
          </a:p>
        </p:txBody>
      </p:sp>
    </p:spTree>
    <p:extLst>
      <p:ext uri="{BB962C8B-B14F-4D97-AF65-F5344CB8AC3E}">
        <p14:creationId xmlns:p14="http://schemas.microsoft.com/office/powerpoint/2010/main" xmlns="" val="127267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95250"/>
            <a:ext cx="9286875" cy="695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2276872"/>
            <a:ext cx="45365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Русское слово «самовар» буквально означает «сам варит». </a:t>
            </a:r>
          </a:p>
          <a:p>
            <a:pPr indent="35560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Самовар  является символом единения людей, собирающихся за чаем, и создает правильную атмосферу для дружеской беседы.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C:\Documents and Settings\Алекс\Рабочий стол\karta\72c46097dad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36696"/>
            <a:ext cx="3168352" cy="4717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Documents and Settings\Алекс\Рабочий стол\karta\97397722_KustodievKupchikhazachae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22" y="-31737"/>
            <a:ext cx="1762084" cy="1751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11760" y="332656"/>
            <a:ext cx="5328592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САМОВАР</a:t>
            </a:r>
            <a:endParaRPr lang="ru-RU" sz="48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8322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1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1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1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11724"/>
            <a:ext cx="9144000" cy="68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8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БАЛАЛАЙКА</a:t>
            </a:r>
            <a:endParaRPr lang="ru-RU" sz="48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499992" y="1844824"/>
            <a:ext cx="4254624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Балалайка – это один из инструментов, ставших наряду с гармонью музыкальным символом русского народа.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балалайка инструмент.png"/>
          <p:cNvPicPr>
            <a:picLocks noChangeAspect="1" noChangeArrowheads="1"/>
          </p:cNvPicPr>
          <p:nvPr/>
        </p:nvPicPr>
        <p:blipFill>
          <a:blip r:embed="rId3" cstate="print"/>
          <a:srcRect t="2174" r="3095" b="4348"/>
          <a:stretch>
            <a:fillRect/>
          </a:stretch>
        </p:blipFill>
        <p:spPr bwMode="auto">
          <a:xfrm rot="16200000">
            <a:off x="229399" y="2515015"/>
            <a:ext cx="4724763" cy="33843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6875" cy="695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595021"/>
            <a:ext cx="52565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305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Медведь – это символ добродушия и ярости, богатырской силы. </a:t>
            </a:r>
          </a:p>
          <a:p>
            <a:pPr indent="27305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Русских сравнивают с медведями, с одной стороны, в их нерасторопности и незлобивости, с другой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в их умении постоять за себя.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Недаром именно медведя выбрали символом Олимпиады, проходившей в Москве в 1980 году.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Documents and Settings\Алекс\Рабочий стол\karta\28338_ORIGINAL_1269933233.jp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2304" cy="16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Documents and Settings\Алекс\Рабочий стол\karta\0_32e68_9b916d5f_X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3715" y="1772816"/>
            <a:ext cx="3521968" cy="2324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Documents and Settings\Алекс\Рабочий стол\karta\922b24e61e5ee7c7e959a26891528e6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4699" y="4225905"/>
            <a:ext cx="1702703" cy="2632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Documents and Settings\Алекс\Рабочий стол\karta\1279273129_ria-487264-original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"/>
          <a:stretch/>
        </p:blipFill>
        <p:spPr bwMode="auto">
          <a:xfrm>
            <a:off x="5500058" y="4278286"/>
            <a:ext cx="1874641" cy="2527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60579" y="332656"/>
            <a:ext cx="5067739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МЕДВЕДЬ</a:t>
            </a:r>
            <a:endParaRPr lang="ru-RU" sz="48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9746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00"/>
                            </p:stCondLst>
                            <p:childTnLst>
                              <p:par>
                                <p:cTn id="1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200"/>
                            </p:stCondLst>
                            <p:childTnLst>
                              <p:par>
                                <p:cTn id="2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5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6875" cy="695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1628800"/>
            <a:ext cx="8208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Тройка – русская традиционная упряжка, соединяющая коней с санями, тележкой или крытым фургоном. Она превратилась в достойный символ России, олицетворяющий русскую удалую и загадочную душу.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Documents and Settings\Алекс\Рабочий стол\karta\0_21d0e_abf1f388_X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28" y="0"/>
            <a:ext cx="1979712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Documents and Settings\Алекс\Рабочий стол\karta\95611981_large_tr_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7"/>
          <a:stretch/>
        </p:blipFill>
        <p:spPr bwMode="auto">
          <a:xfrm>
            <a:off x="250379" y="4005065"/>
            <a:ext cx="4509397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Documents and Settings\Алекс\Рабочий стол\karta\96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05064"/>
            <a:ext cx="4211960" cy="288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95736" y="332656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ТРОЙКА ЛОШАДЕЙ</a:t>
            </a:r>
            <a:endParaRPr lang="ru-RU" sz="48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807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1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ndreyanova\Pictures\11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4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659011"/>
            <a:ext cx="842493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Государственную символику нашей страны нужно знать, любить и гордиться так же как и нашей Родиной – большой и малой.</a:t>
            </a:r>
            <a:endParaRPr lang="ru-RU" alt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b="1" i="1" dirty="0" smtClean="0">
              <a:solidFill>
                <a:srgbClr val="FFFF00"/>
              </a:solidFill>
            </a:endParaRPr>
          </a:p>
          <a:p>
            <a:pPr algn="ctr"/>
            <a:endParaRPr lang="ru-RU" altLang="ru-RU" sz="2400" b="1" i="1" dirty="0">
              <a:solidFill>
                <a:srgbClr val="FFFF00"/>
              </a:solidFill>
            </a:endParaRPr>
          </a:p>
          <a:p>
            <a:pPr algn="ctr"/>
            <a:endParaRPr lang="ru-RU" altLang="ru-RU" sz="2400" b="1" i="1" dirty="0" smtClean="0">
              <a:solidFill>
                <a:srgbClr val="FFFF00"/>
              </a:solidFill>
            </a:endParaRPr>
          </a:p>
          <a:p>
            <a:pPr algn="ctr"/>
            <a:endParaRPr lang="ru-RU" altLang="ru-RU" sz="2400" b="1" i="1" dirty="0">
              <a:solidFill>
                <a:srgbClr val="FFFF00"/>
              </a:solidFill>
            </a:endParaRPr>
          </a:p>
          <a:p>
            <a:pPr algn="ctr"/>
            <a:endParaRPr lang="ru-RU" altLang="ru-RU" sz="2400" b="1" i="1" dirty="0" smtClean="0">
              <a:solidFill>
                <a:srgbClr val="FFFF00"/>
              </a:solidFill>
            </a:endParaRPr>
          </a:p>
          <a:p>
            <a:pPr algn="ctr"/>
            <a:endParaRPr lang="ru-RU" altLang="ru-RU" sz="2400" b="1" i="1" dirty="0">
              <a:solidFill>
                <a:srgbClr val="FFFF00"/>
              </a:solidFill>
            </a:endParaRPr>
          </a:p>
          <a:p>
            <a:pPr algn="ctr"/>
            <a:endParaRPr lang="ru-RU" altLang="ru-RU" sz="2400" b="1" i="1" dirty="0" smtClean="0">
              <a:solidFill>
                <a:srgbClr val="FFFF00"/>
              </a:solidFill>
            </a:endParaRPr>
          </a:p>
          <a:p>
            <a:pPr algn="ctr"/>
            <a:endParaRPr lang="ru-RU" altLang="ru-RU" sz="2400" b="1" i="1" dirty="0">
              <a:solidFill>
                <a:srgbClr val="FFFF00"/>
              </a:solidFill>
            </a:endParaRPr>
          </a:p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418043"/>
            <a:ext cx="9144000" cy="1439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5446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2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лекс\Рабочий стол\karta\447516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132856"/>
            <a:ext cx="57423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http://www.gosdetstvo.com/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http://www.myshared.ru/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http://cbsctepnoe.ucoz.ru/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http://privetvse.narod.ru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http://www.ru.spinform.ru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http://www.stihi.ru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endParaRPr lang="en-US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476672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Информационные источники: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80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Государственный гимн</a:t>
            </a:r>
            <a:endParaRPr lang="ru-RU" b="1" cap="all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628800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7188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Государственный гимн — это торжественная хвалебная песня, посвящённая Родине. Текст гимна отражает чувства патриотизма, уважения к истории страны, ее государственному строю.  Он исполняется во время важных событий. При официальном исполнении Государственного гимна Российской Федерации присутствующие выслушивают его стоя, мужчины – без головных уборов. </a:t>
            </a:r>
          </a:p>
        </p:txBody>
      </p:sp>
    </p:spTree>
    <p:extLst>
      <p:ext uri="{BB962C8B-B14F-4D97-AF65-F5344CB8AC3E}">
        <p14:creationId xmlns:p14="http://schemas.microsoft.com/office/powerpoint/2010/main" xmlns="" val="25622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2818" y="9941"/>
            <a:ext cx="8705850" cy="131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3744416" cy="4493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72681" y="1004400"/>
            <a:ext cx="3758596" cy="589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i="1" dirty="0" smtClean="0">
                <a:solidFill>
                  <a:schemeClr val="bg1"/>
                </a:solidFill>
              </a:rPr>
              <a:t>Россия — священная наша держава,</a:t>
            </a: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Россия — любимая наша страна.</a:t>
            </a: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Могучая воля, великая слава —</a:t>
            </a: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Твоё достоянье на все времена!</a:t>
            </a:r>
          </a:p>
          <a:p>
            <a:endParaRPr lang="ru-RU" sz="1300" b="1" i="1" dirty="0" smtClean="0">
              <a:solidFill>
                <a:schemeClr val="bg1"/>
              </a:solidFill>
            </a:endParaRP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Славься, Отечество наше свободное,</a:t>
            </a: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Братских народов союз вековой,</a:t>
            </a: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Предками данная мудрость народная!</a:t>
            </a: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Славься, страна! Мы гордимся тобой!</a:t>
            </a:r>
          </a:p>
          <a:p>
            <a:endParaRPr lang="ru-RU" sz="1300" b="1" i="1" dirty="0" smtClean="0">
              <a:solidFill>
                <a:schemeClr val="bg1"/>
              </a:solidFill>
            </a:endParaRP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От южных морей до полярного края</a:t>
            </a: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Раскинулись наши леса и поля.</a:t>
            </a: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Одна ты на свете! Одна ты такая —</a:t>
            </a: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Хранимая Богом родная земля!</a:t>
            </a:r>
          </a:p>
          <a:p>
            <a:endParaRPr lang="ru-RU" sz="1300" b="1" i="1" dirty="0" smtClean="0">
              <a:solidFill>
                <a:schemeClr val="bg1"/>
              </a:solidFill>
            </a:endParaRP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Славься, Отечество наше свободное,</a:t>
            </a: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Братских народов союз вековой,</a:t>
            </a: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Предками данная мудрость народная!</a:t>
            </a: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Славься, страна! Мы гордимся тобой!</a:t>
            </a:r>
          </a:p>
          <a:p>
            <a:endParaRPr lang="ru-RU" sz="1300" b="1" i="1" dirty="0" smtClean="0">
              <a:solidFill>
                <a:schemeClr val="bg1"/>
              </a:solidFill>
            </a:endParaRP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Широкий простор для мечты и для жизни</a:t>
            </a: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Грядущие нам открывают года.</a:t>
            </a: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Нам силу даёт наша верность Отчизне.</a:t>
            </a: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Так было, так есть и так будет всегда!</a:t>
            </a:r>
          </a:p>
          <a:p>
            <a:endParaRPr lang="ru-RU" sz="1300" b="1" i="1" dirty="0" smtClean="0">
              <a:solidFill>
                <a:schemeClr val="bg1"/>
              </a:solidFill>
            </a:endParaRP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Славься, Отечество наше свободное,</a:t>
            </a: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Братских народов союз вековой,</a:t>
            </a: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Предками данная мудрость народная!</a:t>
            </a:r>
          </a:p>
          <a:p>
            <a:r>
              <a:rPr lang="ru-RU" sz="1300" b="1" i="1" dirty="0" smtClean="0">
                <a:solidFill>
                  <a:schemeClr val="bg1"/>
                </a:solidFill>
              </a:rPr>
              <a:t>Славься, страна! Мы гордимся тобой</a:t>
            </a:r>
            <a:endParaRPr lang="ru-RU" sz="1300" b="1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5733256"/>
            <a:ext cx="394563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Сергей Владимирович 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Михалков 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261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07904" y="1164134"/>
            <a:ext cx="4841659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Государственный герб России — это золотой двуглавый орёл, помещённый на красном геральдическом 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щите.  </a:t>
            </a:r>
          </a:p>
          <a:p>
            <a:pPr indent="355600"/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Над 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орлом — три исторические короны Петра 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I: 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 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малые — над каждой из голов и одна большая над двумя малыми </a:t>
            </a:r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коронами.</a:t>
            </a:r>
          </a:p>
          <a:p>
            <a:pPr indent="355600"/>
            <a:r>
              <a:rPr 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лапах 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орла — скипетр и держава; на груди орла на красном щите — всадник, поражающий копьём дракона.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0376" y="332656"/>
            <a:ext cx="788324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ГЕРБ</a:t>
            </a: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andreyanova\Pictures\de08eaf7c5f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7794" y="1916832"/>
            <a:ext cx="3262473" cy="386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262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3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404664"/>
            <a:ext cx="788324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ГЕРБ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340768"/>
            <a:ext cx="561662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Геральдический щит — это фигура особой формы, на которой по традиции изображают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герб. </a:t>
            </a:r>
          </a:p>
          <a:p>
            <a:pPr indent="355600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Скипетр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— это жезл указующий, или трость, или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посох.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5600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Держава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— это шар с крестом — символ власти царя над миром. </a:t>
            </a:r>
          </a:p>
          <a:p>
            <a:pPr indent="355600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Всадник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поражающий копьём дракона на груди у орла — это герб Москвы — Святой Георгий Победоносец.</a:t>
            </a:r>
          </a:p>
        </p:txBody>
      </p:sp>
      <p:pic>
        <p:nvPicPr>
          <p:cNvPr id="2050" name="Picture 2" descr="C:\Users\andreyanova\Pictures\skip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61912" y="1052736"/>
            <a:ext cx="2276427" cy="318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ndreyanova\Pictures\nb6205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252916"/>
            <a:ext cx="2207466" cy="260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87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3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332656"/>
            <a:ext cx="80572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ФЛАГ</a:t>
            </a: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1412776"/>
            <a:ext cx="46805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Государственный флаг России — это один из отличительных знаков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государства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5600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Всё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важное о государственном флаге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он должен выглядеть и как его правильно использовать — записано в специальном законе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 descr="C:\Users\andreyanova\Pictures\rus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39677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680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ndreyanova\Pictures\64328085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1475656" y="404664"/>
            <a:ext cx="6120680" cy="294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3501008"/>
            <a:ext cx="84249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Полосы на флаге принято перечислять сверху вниз, поэтому российский флаг правильно называть «бело-сине-красным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indent="355600"/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SzPct val="150000"/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Белый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цвет символизирует совершенство и чистоту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SzPct val="150000"/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Синий цвет – это небо, благородство.</a:t>
            </a:r>
          </a:p>
          <a:p>
            <a:pPr marL="342900" indent="-342900">
              <a:buSzPct val="150000"/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Красный цвет – отвага, мужество, героизм.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394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1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1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1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1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Карта официальных символов</a:t>
            </a:r>
            <a:endParaRPr lang="ru-RU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 трёх предложенных вариантов герба и флага определите официальные символы России и прикрепите их к верхней части листа.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996</TotalTime>
  <Words>997</Words>
  <Application>Microsoft Office PowerPoint</Application>
  <PresentationFormat>Экран (4:3)</PresentationFormat>
  <Paragraphs>136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Государственный гимн</vt:lpstr>
      <vt:lpstr>Слайд 4</vt:lpstr>
      <vt:lpstr>Слайд 5</vt:lpstr>
      <vt:lpstr>Слайд 6</vt:lpstr>
      <vt:lpstr>Слайд 7</vt:lpstr>
      <vt:lpstr>Слайд 8</vt:lpstr>
      <vt:lpstr>Карта официальных символов</vt:lpstr>
      <vt:lpstr>Слайд 10</vt:lpstr>
      <vt:lpstr>Слайд 11</vt:lpstr>
      <vt:lpstr>Слайд 12</vt:lpstr>
      <vt:lpstr>Слайд 13</vt:lpstr>
      <vt:lpstr>Слайд 14</vt:lpstr>
      <vt:lpstr>Представьте, что вы…</vt:lpstr>
      <vt:lpstr>Буклет о неофициальных символах России</vt:lpstr>
      <vt:lpstr>Слайд 17</vt:lpstr>
      <vt:lpstr>Слайд 18</vt:lpstr>
      <vt:lpstr>Слайд 19</vt:lpstr>
      <vt:lpstr>Слайд 20</vt:lpstr>
      <vt:lpstr>БАЛАЛАЙКА</vt:lpstr>
      <vt:lpstr>Слайд 22</vt:lpstr>
      <vt:lpstr>Слайд 23</vt:lpstr>
      <vt:lpstr>Слайд 24</vt:lpstr>
      <vt:lpstr>Спасибо за внимание!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Аlexey</dc:creator>
  <cp:lastModifiedBy>R1</cp:lastModifiedBy>
  <cp:revision>86</cp:revision>
  <dcterms:created xsi:type="dcterms:W3CDTF">2013-09-17T14:27:42Z</dcterms:created>
  <dcterms:modified xsi:type="dcterms:W3CDTF">2018-03-15T09:03:58Z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1603597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