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8" r:id="rId5"/>
    <p:sldId id="259" r:id="rId6"/>
    <p:sldId id="274" r:id="rId7"/>
    <p:sldId id="275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73" r:id="rId17"/>
    <p:sldId id="268" r:id="rId18"/>
    <p:sldId id="269" r:id="rId19"/>
    <p:sldId id="270" r:id="rId20"/>
    <p:sldId id="277" r:id="rId21"/>
    <p:sldId id="271" r:id="rId22"/>
    <p:sldId id="276" r:id="rId23"/>
    <p:sldId id="27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FBA7-4C74-4D4D-B30A-6F82F584DE95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14375-A5B0-41A3-A1F5-194143C72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FBA7-4C74-4D4D-B30A-6F82F584DE95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14375-A5B0-41A3-A1F5-194143C72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FBA7-4C74-4D4D-B30A-6F82F584DE95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14375-A5B0-41A3-A1F5-194143C72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FBA7-4C74-4D4D-B30A-6F82F584DE95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14375-A5B0-41A3-A1F5-194143C72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FBA7-4C74-4D4D-B30A-6F82F584DE95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14375-A5B0-41A3-A1F5-194143C72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FBA7-4C74-4D4D-B30A-6F82F584DE95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14375-A5B0-41A3-A1F5-194143C72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FBA7-4C74-4D4D-B30A-6F82F584DE95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14375-A5B0-41A3-A1F5-194143C72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FBA7-4C74-4D4D-B30A-6F82F584DE95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14375-A5B0-41A3-A1F5-194143C72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FBA7-4C74-4D4D-B30A-6F82F584DE95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14375-A5B0-41A3-A1F5-194143C72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FBA7-4C74-4D4D-B30A-6F82F584DE95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14375-A5B0-41A3-A1F5-194143C72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FBA7-4C74-4D4D-B30A-6F82F584DE95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14375-A5B0-41A3-A1F5-194143C72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2FBA7-4C74-4D4D-B30A-6F82F584DE95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14375-A5B0-41A3-A1F5-194143C72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D8C7752-849B-46DB-B62B-CC465B0C1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700808"/>
            <a:ext cx="7772400" cy="1470025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Каждый день  жизни прибавляет частицу мудрости</a:t>
            </a:r>
          </a:p>
        </p:txBody>
      </p:sp>
      <p:pic>
        <p:nvPicPr>
          <p:cNvPr id="1026" name="Picture 2" descr="ÐÐ°ÑÑÐ¸Ð½ÐºÐ¸ Ð¿Ð¾ Ð·Ð°Ð¿ÑÐ¾ÑÑ Ð¼ÑÐ´ÑÐ¾ÑÑÑ png">
            <a:extLst>
              <a:ext uri="{FF2B5EF4-FFF2-40B4-BE49-F238E27FC236}">
                <a16:creationId xmlns="" xmlns:a16="http://schemas.microsoft.com/office/drawing/2014/main" id="{551E58B0-0861-4471-985F-0371FD6A1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17" b="97250" l="750" r="99750">
                        <a14:foregroundMark x1="10250" y1="47250" x2="9083" y2="45667"/>
                        <a14:foregroundMark x1="10167" y1="45667" x2="3917" y2="49167"/>
                        <a14:foregroundMark x1="3917" y1="49167" x2="83" y2="66333"/>
                        <a14:foregroundMark x1="83" y1="66333" x2="3917" y2="72750"/>
                        <a14:foregroundMark x1="3917" y1="72750" x2="10417" y2="74167"/>
                        <a14:foregroundMark x1="23181" y1="21292" x2="20824" y2="19333"/>
                        <a14:foregroundMark x1="24333" y1="22250" x2="23276" y2="21371"/>
                        <a14:foregroundMark x1="3514" y1="15936" x2="8917" y2="11583"/>
                        <a14:foregroundMark x1="8917" y1="11583" x2="31000" y2="833"/>
                        <a14:foregroundMark x1="31000" y1="833" x2="40083" y2="0"/>
                        <a14:foregroundMark x1="40083" y1="0" x2="68000" y2="750"/>
                        <a14:foregroundMark x1="68000" y1="750" x2="63499" y2="3693"/>
                        <a14:foregroundMark x1="56140" y1="6700" x2="54667" y2="7167"/>
                        <a14:foregroundMark x1="52214" y1="10721" x2="50583" y2="13083"/>
                        <a14:foregroundMark x1="54667" y1="7167" x2="54508" y2="7398"/>
                        <a14:foregroundMark x1="50583" y1="13083" x2="43750" y2="18167"/>
                        <a14:foregroundMark x1="43750" y1="18167" x2="24083" y2="22417"/>
                        <a14:foregroundMark x1="23500" y1="4417" x2="38000" y2="0"/>
                        <a14:foregroundMark x1="38000" y1="0" x2="60750" y2="1167"/>
                        <a14:foregroundMark x1="60750" y1="1167" x2="58290" y2="5781"/>
                        <a14:foregroundMark x1="51520" y1="9912" x2="50917" y2="10167"/>
                        <a14:foregroundMark x1="50917" y1="10167" x2="24250" y2="4417"/>
                        <a14:foregroundMark x1="29417" y1="1333" x2="41083" y2="167"/>
                        <a14:foregroundMark x1="41083" y1="167" x2="59333" y2="1167"/>
                        <a14:foregroundMark x1="59333" y1="1167" x2="66083" y2="917"/>
                        <a14:foregroundMark x1="81417" y1="31417" x2="99833" y2="3000"/>
                        <a14:foregroundMark x1="1417" y1="42833" x2="5000" y2="36833"/>
                        <a14:foregroundMark x1="5000" y1="36833" x2="3750" y2="29667"/>
                        <a14:foregroundMark x1="3750" y1="29667" x2="0" y2="22583"/>
                        <a14:foregroundMark x1="0" y1="22583" x2="833" y2="15667"/>
                        <a14:foregroundMark x1="833" y1="15667" x2="4417" y2="13333"/>
                        <a14:foregroundMark x1="19417" y1="46583" x2="14083" y2="41333"/>
                        <a14:foregroundMark x1="14083" y1="41333" x2="10500" y2="39583"/>
                        <a14:foregroundMark x1="34700" y1="94489" x2="33833" y2="97917"/>
                        <a14:foregroundMark x1="36487" y1="87427" x2="35832" y2="90018"/>
                        <a14:foregroundMark x1="37417" y1="83750" x2="37211" y2="84565"/>
                        <a14:foregroundMark x1="33833" y1="97917" x2="41500" y2="99500"/>
                        <a14:foregroundMark x1="41500" y1="99500" x2="41833" y2="91583"/>
                        <a14:foregroundMark x1="41833" y1="91583" x2="38750" y2="82833"/>
                        <a14:foregroundMark x1="35333" y1="95417" x2="42417" y2="99750"/>
                        <a14:foregroundMark x1="42417" y1="99750" x2="38500" y2="93917"/>
                        <a14:foregroundMark x1="35858" y1="94742" x2="34500" y2="95167"/>
                        <a14:foregroundMark x1="38500" y1="93917" x2="36170" y2="94645"/>
                        <a14:foregroundMark x1="55333" y1="94667" x2="61660" y2="97058"/>
                        <a14:foregroundMark x1="61664" y1="97053" x2="57500" y2="95417"/>
                        <a14:foregroundMark x1="38083" y1="27083" x2="36250" y2="27167"/>
                        <a14:foregroundMark x1="56333" y1="20417" x2="54167" y2="21250"/>
                        <a14:foregroundMark x1="53250" y1="16083" x2="60500" y2="16833"/>
                        <a14:foregroundMark x1="60500" y1="16833" x2="63333" y2="23250"/>
                        <a14:foregroundMark x1="63333" y1="23250" x2="58500" y2="28333"/>
                        <a14:foregroundMark x1="58500" y1="28333" x2="50500" y2="26083"/>
                        <a14:foregroundMark x1="50500" y1="26083" x2="48833" y2="18000"/>
                        <a14:foregroundMark x1="48833" y1="18000" x2="52083" y2="16083"/>
                        <a14:foregroundMark x1="35750" y1="24750" x2="42167" y2="29500"/>
                        <a14:foregroundMark x1="42167" y1="29500" x2="52167" y2="29500"/>
                        <a14:foregroundMark x1="52167" y1="29500" x2="59000" y2="27833"/>
                        <a14:foregroundMark x1="59000" y1="27833" x2="56917" y2="20750"/>
                        <a14:foregroundMark x1="56917" y1="20750" x2="41667" y2="23417"/>
                        <a14:foregroundMark x1="41667" y1="23417" x2="36167" y2="25500"/>
                        <a14:backgroundMark x1="2083" y1="17583" x2="17417" y2="18500"/>
                        <a14:backgroundMark x1="17417" y1="18500" x2="22833" y2="18000"/>
                        <a14:backgroundMark x1="18583" y1="17583" x2="2500" y2="17083"/>
                        <a14:backgroundMark x1="23500" y1="22000" x2="23500" y2="22000"/>
                        <a14:backgroundMark x1="64333" y1="4667" x2="51667" y2="10083"/>
                        <a14:backgroundMark x1="36500" y1="84750" x2="37167" y2="87250"/>
                        <a14:backgroundMark x1="35750" y1="90000" x2="34750" y2="94500"/>
                        <a14:backgroundMark x1="61167" y1="97833" x2="63333" y2="97833"/>
                        <a14:backgroundMark x1="22917" y1="22417" x2="23167" y2="21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33664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73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Упражнение  в написании географических названий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01A08FBF-4886-45E8-A9DE-9733F205B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Задание 1. </a:t>
            </a:r>
          </a:p>
          <a:p>
            <a:pPr marL="0" indent="0">
              <a:buNone/>
            </a:pPr>
            <a:r>
              <a:rPr lang="ru-RU" sz="2400" dirty="0"/>
              <a:t>Прочитайте. Определите букву в написании географических названий. Докажите.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В </a:t>
            </a:r>
            <a:r>
              <a:rPr lang="ru-RU" b="1" dirty="0"/>
              <a:t>(</a:t>
            </a:r>
            <a:r>
              <a:rPr lang="ru-RU" b="1" dirty="0" err="1"/>
              <a:t>М,м</a:t>
            </a:r>
            <a:r>
              <a:rPr lang="ru-RU" b="1" dirty="0"/>
              <a:t>)</a:t>
            </a:r>
            <a:r>
              <a:rPr lang="ru-RU" dirty="0" err="1"/>
              <a:t>оскве</a:t>
            </a:r>
            <a:r>
              <a:rPr lang="ru-RU" dirty="0"/>
              <a:t> много улиц, переулков, площадей. Все знают </a:t>
            </a:r>
            <a:r>
              <a:rPr lang="ru-RU" b="1" dirty="0"/>
              <a:t>(</a:t>
            </a:r>
            <a:r>
              <a:rPr lang="ru-RU" b="1" dirty="0" err="1"/>
              <a:t>К,к</a:t>
            </a:r>
            <a:r>
              <a:rPr lang="ru-RU" b="1" dirty="0"/>
              <a:t>)</a:t>
            </a:r>
            <a:r>
              <a:rPr lang="ru-RU" dirty="0" err="1"/>
              <a:t>расную</a:t>
            </a:r>
            <a:r>
              <a:rPr lang="ru-RU" dirty="0"/>
              <a:t>  площадь и </a:t>
            </a:r>
            <a:r>
              <a:rPr lang="ru-RU" b="1" dirty="0"/>
              <a:t>(</a:t>
            </a:r>
            <a:r>
              <a:rPr lang="ru-RU" b="1" dirty="0" err="1"/>
              <a:t>Т,т</a:t>
            </a:r>
            <a:r>
              <a:rPr lang="ru-RU" b="1" dirty="0"/>
              <a:t>)</a:t>
            </a:r>
            <a:r>
              <a:rPr lang="ru-RU" dirty="0" err="1"/>
              <a:t>верскую</a:t>
            </a:r>
            <a:r>
              <a:rPr lang="ru-RU" dirty="0"/>
              <a:t> улицу. </a:t>
            </a:r>
          </a:p>
        </p:txBody>
      </p:sp>
      <p:pic>
        <p:nvPicPr>
          <p:cNvPr id="4098" name="Picture 2" descr="ÐÐ°ÑÑÐ¸Ð½ÐºÐ¸ Ð¿Ð¾ Ð·Ð°Ð¿ÑÐ¾ÑÑ Ð³Ð¾ÑÐ¾Ð´ png">
            <a:extLst>
              <a:ext uri="{FF2B5EF4-FFF2-40B4-BE49-F238E27FC236}">
                <a16:creationId xmlns="" xmlns:a16="http://schemas.microsoft.com/office/drawing/2014/main" id="{E1F53AE7-0A18-4F90-9795-2B877340C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9144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7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Упражнение  в написании географических названий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01A08FBF-4886-45E8-A9DE-9733F205B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Задание 1. </a:t>
            </a:r>
          </a:p>
          <a:p>
            <a:pPr marL="0" indent="0">
              <a:buNone/>
            </a:pPr>
            <a:r>
              <a:rPr lang="ru-RU" sz="2400" dirty="0"/>
              <a:t>Прочитайте. Определите букву в написании географических названий. Докажите.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 В </a:t>
            </a:r>
            <a:r>
              <a:rPr lang="ru-RU" b="1" dirty="0"/>
              <a:t>М</a:t>
            </a:r>
            <a:r>
              <a:rPr lang="ru-RU" dirty="0"/>
              <a:t>оскве много улиц, переулков, площадей. Все знают </a:t>
            </a:r>
            <a:r>
              <a:rPr lang="ru-RU" b="1" dirty="0"/>
              <a:t>К</a:t>
            </a:r>
            <a:r>
              <a:rPr lang="ru-RU" dirty="0"/>
              <a:t>расную  площадь и </a:t>
            </a:r>
            <a:r>
              <a:rPr lang="ru-RU" b="1" dirty="0"/>
              <a:t>Т</a:t>
            </a:r>
            <a:r>
              <a:rPr lang="ru-RU" dirty="0"/>
              <a:t>верскую улицу. </a:t>
            </a:r>
          </a:p>
        </p:txBody>
      </p:sp>
      <p:pic>
        <p:nvPicPr>
          <p:cNvPr id="6" name="Picture 2" descr="ÐÐ°ÑÑÐ¸Ð½ÐºÐ¸ Ð¿Ð¾ Ð·Ð°Ð¿ÑÐ¾ÑÑ Ð³Ð¾ÑÐ¾Ð´ png">
            <a:extLst>
              <a:ext uri="{FF2B5EF4-FFF2-40B4-BE49-F238E27FC236}">
                <a16:creationId xmlns="" xmlns:a16="http://schemas.microsoft.com/office/drawing/2014/main" id="{D366935B-7488-42E6-B163-DEB4A87DA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9144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25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Работа в паре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01A08FBF-4886-45E8-A9DE-9733F205B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600" b="1" dirty="0">
                <a:solidFill>
                  <a:srgbClr val="FF0000"/>
                </a:solidFill>
              </a:rPr>
              <a:t>Задание 2. </a:t>
            </a:r>
          </a:p>
          <a:p>
            <a:pPr marL="0" indent="0">
              <a:buNone/>
            </a:pPr>
            <a:r>
              <a:rPr lang="ru-RU" sz="2600" dirty="0"/>
              <a:t>Прочитайте. Какое слово в каждой строчке слов лишнее? Почему?</a:t>
            </a:r>
          </a:p>
          <a:p>
            <a:pPr marL="0" indent="0">
              <a:buNone/>
            </a:pPr>
            <a:endParaRPr lang="ru-RU" dirty="0"/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м</a:t>
            </a:r>
            <a:r>
              <a:rPr lang="ru-RU" b="1" dirty="0"/>
              <a:t>…</a:t>
            </a:r>
            <a:r>
              <a:rPr lang="ru-RU" dirty="0" err="1"/>
              <a:t>дв</a:t>
            </a:r>
            <a:r>
              <a:rPr lang="ru-RU" b="1" dirty="0"/>
              <a:t>..</a:t>
            </a:r>
            <a:r>
              <a:rPr lang="ru-RU" dirty="0"/>
              <a:t>жата, в</a:t>
            </a:r>
            <a:r>
              <a:rPr lang="ru-RU" b="1" dirty="0"/>
              <a:t>..</a:t>
            </a:r>
            <a:r>
              <a:rPr lang="ru-RU" dirty="0"/>
              <a:t>р</a:t>
            </a:r>
            <a:r>
              <a:rPr lang="ru-RU" b="1" dirty="0"/>
              <a:t>..</a:t>
            </a:r>
            <a:r>
              <a:rPr lang="ru-RU" dirty="0" err="1"/>
              <a:t>бьишки</a:t>
            </a:r>
            <a:r>
              <a:rPr lang="ru-RU" dirty="0"/>
              <a:t>, Ч</a:t>
            </a:r>
            <a:r>
              <a:rPr lang="ru-RU" b="1" dirty="0"/>
              <a:t>..</a:t>
            </a:r>
            <a:r>
              <a:rPr lang="ru-RU" dirty="0" err="1"/>
              <a:t>ковский</a:t>
            </a:r>
            <a:r>
              <a:rPr lang="ru-RU" dirty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к</a:t>
            </a:r>
            <a:r>
              <a:rPr lang="ru-RU" b="1" dirty="0"/>
              <a:t>..</a:t>
            </a:r>
            <a:r>
              <a:rPr lang="ru-RU" dirty="0" err="1"/>
              <a:t>мната</a:t>
            </a:r>
            <a:r>
              <a:rPr lang="ru-RU" dirty="0"/>
              <a:t>, Дружок, Пушок.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Аб</a:t>
            </a:r>
            <a:r>
              <a:rPr lang="ru-RU" b="1" dirty="0"/>
              <a:t>..</a:t>
            </a:r>
            <a:r>
              <a:rPr lang="ru-RU" dirty="0" err="1"/>
              <a:t>кан</a:t>
            </a:r>
            <a:r>
              <a:rPr lang="ru-RU" dirty="0"/>
              <a:t>, В</a:t>
            </a:r>
            <a:r>
              <a:rPr lang="ru-RU" b="1" dirty="0"/>
              <a:t>..</a:t>
            </a:r>
            <a:r>
              <a:rPr lang="ru-RU" dirty="0" err="1"/>
              <a:t>кзальная</a:t>
            </a:r>
            <a:r>
              <a:rPr lang="ru-RU" dirty="0"/>
              <a:t>, В</a:t>
            </a:r>
            <a:r>
              <a:rPr lang="ru-RU" b="1" dirty="0"/>
              <a:t>..</a:t>
            </a:r>
            <a:r>
              <a:rPr lang="ru-RU" dirty="0" err="1"/>
              <a:t>лга</a:t>
            </a:r>
            <a:r>
              <a:rPr lang="ru-RU" dirty="0"/>
              <a:t>., </a:t>
            </a:r>
            <a:r>
              <a:rPr lang="ru-RU" dirty="0" err="1"/>
              <a:t>ул</a:t>
            </a:r>
            <a:r>
              <a:rPr lang="ru-RU" b="1" dirty="0"/>
              <a:t>..</a:t>
            </a:r>
            <a:r>
              <a:rPr lang="ru-RU" dirty="0" err="1"/>
              <a:t>ца</a:t>
            </a:r>
            <a:r>
              <a:rPr lang="ru-RU" dirty="0"/>
              <a:t>.</a:t>
            </a:r>
          </a:p>
          <a:p>
            <a:pPr marL="514350" lvl="0" indent="-514350">
              <a:buFont typeface="+mj-lt"/>
              <a:buAutoNum type="arabicPeriod"/>
            </a:pPr>
            <a:endParaRPr lang="ru-RU" dirty="0"/>
          </a:p>
          <a:p>
            <a:r>
              <a:rPr lang="ru-RU" sz="2600" dirty="0"/>
              <a:t>Вставите пропущенные буквы. </a:t>
            </a:r>
            <a:r>
              <a:rPr lang="ru-RU" sz="2600" b="1" i="1" dirty="0"/>
              <a:t> </a:t>
            </a:r>
            <a:endParaRPr lang="ru-RU" sz="2600" dirty="0"/>
          </a:p>
          <a:p>
            <a:r>
              <a:rPr lang="ru-RU" sz="2600" dirty="0"/>
              <a:t>Распределите слова  в алфавитном порядке.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 descr="ÐÐ°ÑÑÐ¸Ð½ÐºÐ¸ Ð¿Ð¾ Ð·Ð°Ð¿ÑÐ¾ÑÑ Ð´ÐµÑÐ¸ png">
            <a:extLst>
              <a:ext uri="{FF2B5EF4-FFF2-40B4-BE49-F238E27FC236}">
                <a16:creationId xmlns="" xmlns:a16="http://schemas.microsoft.com/office/drawing/2014/main" id="{97CFF9C5-A174-4127-A388-7834750E9A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570" y="-171400"/>
            <a:ext cx="2592344" cy="259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63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Работа в паре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01A08FBF-4886-45E8-A9DE-9733F205B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600" b="1" dirty="0">
                <a:solidFill>
                  <a:srgbClr val="FF0000"/>
                </a:solidFill>
              </a:rPr>
              <a:t>Задание 2. </a:t>
            </a:r>
          </a:p>
          <a:p>
            <a:pPr marL="0" indent="0">
              <a:buNone/>
            </a:pPr>
            <a:r>
              <a:rPr lang="ru-RU" sz="2600" dirty="0"/>
              <a:t>Прочитайте. Какое слово в каждой строчке слов лишнее? Почему?</a:t>
            </a:r>
          </a:p>
          <a:p>
            <a:pPr marL="0" indent="0">
              <a:buNone/>
            </a:pPr>
            <a:endParaRPr lang="ru-RU" dirty="0"/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в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/>
              <a:t>р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/>
              <a:t>бьишки, м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/>
              <a:t>дв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/>
              <a:t>жата, Ч</a:t>
            </a:r>
            <a:r>
              <a:rPr lang="ru-RU" dirty="0">
                <a:solidFill>
                  <a:srgbClr val="FF0000"/>
                </a:solidFill>
              </a:rPr>
              <a:t>у</a:t>
            </a:r>
            <a:r>
              <a:rPr lang="ru-RU" dirty="0"/>
              <a:t>ковский.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Дружок, к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/>
              <a:t>мната, Пушок.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Аб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/>
              <a:t>кан, В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/>
              <a:t>кзальная, В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/>
              <a:t>лга, ул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/>
              <a:t>ца.</a:t>
            </a:r>
          </a:p>
          <a:p>
            <a:pPr marL="514350" lvl="0" indent="-514350">
              <a:buFont typeface="+mj-lt"/>
              <a:buAutoNum type="arabicPeriod"/>
            </a:pPr>
            <a:endParaRPr lang="ru-RU" dirty="0"/>
          </a:p>
          <a:p>
            <a:r>
              <a:rPr lang="ru-RU" sz="2600" dirty="0"/>
              <a:t>Вставите пропущенные буквы .</a:t>
            </a:r>
          </a:p>
          <a:p>
            <a:r>
              <a:rPr lang="ru-RU" sz="2600" dirty="0"/>
              <a:t>Распределите слова  в алфавитном порядке.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 descr="ÐÐ°ÑÑÐ¸Ð½ÐºÐ¸ Ð¿Ð¾ Ð·Ð°Ð¿ÑÐ¾ÑÑ Ð´ÐµÑÐ¸ png">
            <a:extLst>
              <a:ext uri="{FF2B5EF4-FFF2-40B4-BE49-F238E27FC236}">
                <a16:creationId xmlns="" xmlns:a16="http://schemas.microsoft.com/office/drawing/2014/main" id="{591285D7-75AE-42D9-A18C-018315771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570" y="-171400"/>
            <a:ext cx="2592344" cy="259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52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Физкультминутка </a:t>
            </a:r>
          </a:p>
        </p:txBody>
      </p:sp>
      <p:pic>
        <p:nvPicPr>
          <p:cNvPr id="5122" name="Picture 2" descr="ÐÐ°ÑÑÐ¸Ð½ÐºÐ¸ Ð¿Ð¾ Ð·Ð°Ð¿ÑÐ¾ÑÑ Ð¤Ð¸Ð·ÐºÑÐ»ÑÑÐ¼Ð¸Ð½ÑÑÐºÐ° png">
            <a:extLst>
              <a:ext uri="{FF2B5EF4-FFF2-40B4-BE49-F238E27FC236}">
                <a16:creationId xmlns="" xmlns:a16="http://schemas.microsoft.com/office/drawing/2014/main" id="{9AE9A66B-6F6F-4A1E-8FB3-B46111EA650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150" y="1600200"/>
            <a:ext cx="611370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913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 Самостоятельная работа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8CE3E20-E4A5-4D50-AC5B-ECAD70125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Задание 3.</a:t>
            </a:r>
          </a:p>
          <a:p>
            <a:pPr marL="0" indent="0">
              <a:buNone/>
            </a:pPr>
            <a:r>
              <a:rPr lang="ru-RU" sz="2400" b="1" dirty="0"/>
              <a:t> </a:t>
            </a:r>
            <a:r>
              <a:rPr lang="ru-RU" sz="2400" dirty="0"/>
              <a:t>Выполните</a:t>
            </a:r>
            <a:r>
              <a:rPr lang="ru-RU" sz="2400" b="1" dirty="0"/>
              <a:t> </a:t>
            </a:r>
            <a:r>
              <a:rPr lang="ru-RU" sz="2400" dirty="0"/>
              <a:t> упражнение 102   на странице 60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   </a:t>
            </a:r>
          </a:p>
        </p:txBody>
      </p:sp>
      <p:pic>
        <p:nvPicPr>
          <p:cNvPr id="5" name="Рисунок 4" descr="759939b.jpg">
            <a:extLst>
              <a:ext uri="{FF2B5EF4-FFF2-40B4-BE49-F238E27FC236}">
                <a16:creationId xmlns="" xmlns:a16="http://schemas.microsoft.com/office/drawing/2014/main" id="{225D817D-EF6E-42BC-8388-9236FAEC7CE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250" y="2708920"/>
            <a:ext cx="2448272" cy="3247044"/>
          </a:xfrm>
          <a:prstGeom prst="rect">
            <a:avLst/>
          </a:prstGeom>
        </p:spPr>
      </p:pic>
      <p:pic>
        <p:nvPicPr>
          <p:cNvPr id="6" name="Picture 2" descr="ÐÐ°ÑÑÐ¸Ð½ÐºÐ¸ Ð¿Ð¾ Ð·Ð°Ð¿ÑÐ¾ÑÑ Ð¼ÑÐ´ÑÐ¾ÑÑÑ png">
            <a:extLst>
              <a:ext uri="{FF2B5EF4-FFF2-40B4-BE49-F238E27FC236}">
                <a16:creationId xmlns="" xmlns:a16="http://schemas.microsoft.com/office/drawing/2014/main" id="{2C7881AD-BF7B-4249-A9DC-4BBC4B547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17" b="97250" l="750" r="99750">
                        <a14:foregroundMark x1="10250" y1="47250" x2="9083" y2="45667"/>
                        <a14:foregroundMark x1="10167" y1="45667" x2="3917" y2="49167"/>
                        <a14:foregroundMark x1="3917" y1="49167" x2="83" y2="66333"/>
                        <a14:foregroundMark x1="83" y1="66333" x2="3917" y2="72750"/>
                        <a14:foregroundMark x1="3917" y1="72750" x2="10417" y2="74167"/>
                        <a14:foregroundMark x1="23181" y1="21292" x2="20824" y2="19333"/>
                        <a14:foregroundMark x1="24333" y1="22250" x2="23276" y2="21371"/>
                        <a14:foregroundMark x1="3514" y1="15936" x2="8917" y2="11583"/>
                        <a14:foregroundMark x1="8917" y1="11583" x2="31000" y2="833"/>
                        <a14:foregroundMark x1="31000" y1="833" x2="40083" y2="0"/>
                        <a14:foregroundMark x1="40083" y1="0" x2="68000" y2="750"/>
                        <a14:foregroundMark x1="68000" y1="750" x2="63499" y2="3693"/>
                        <a14:foregroundMark x1="56140" y1="6700" x2="54667" y2="7167"/>
                        <a14:foregroundMark x1="52214" y1="10721" x2="50583" y2="13083"/>
                        <a14:foregroundMark x1="54667" y1="7167" x2="54508" y2="7398"/>
                        <a14:foregroundMark x1="50583" y1="13083" x2="43750" y2="18167"/>
                        <a14:foregroundMark x1="43750" y1="18167" x2="24083" y2="22417"/>
                        <a14:foregroundMark x1="23500" y1="4417" x2="38000" y2="0"/>
                        <a14:foregroundMark x1="38000" y1="0" x2="60750" y2="1167"/>
                        <a14:foregroundMark x1="60750" y1="1167" x2="58290" y2="5781"/>
                        <a14:foregroundMark x1="51520" y1="9912" x2="50917" y2="10167"/>
                        <a14:foregroundMark x1="50917" y1="10167" x2="24250" y2="4417"/>
                        <a14:foregroundMark x1="29417" y1="1333" x2="41083" y2="167"/>
                        <a14:foregroundMark x1="41083" y1="167" x2="59333" y2="1167"/>
                        <a14:foregroundMark x1="59333" y1="1167" x2="66083" y2="917"/>
                        <a14:foregroundMark x1="81417" y1="31417" x2="99833" y2="3000"/>
                        <a14:foregroundMark x1="1417" y1="42833" x2="5000" y2="36833"/>
                        <a14:foregroundMark x1="5000" y1="36833" x2="3750" y2="29667"/>
                        <a14:foregroundMark x1="3750" y1="29667" x2="0" y2="22583"/>
                        <a14:foregroundMark x1="0" y1="22583" x2="833" y2="15667"/>
                        <a14:foregroundMark x1="833" y1="15667" x2="4417" y2="13333"/>
                        <a14:foregroundMark x1="19417" y1="46583" x2="14083" y2="41333"/>
                        <a14:foregroundMark x1="14083" y1="41333" x2="10500" y2="39583"/>
                        <a14:foregroundMark x1="34700" y1="94489" x2="33833" y2="97917"/>
                        <a14:foregroundMark x1="36487" y1="87427" x2="35832" y2="90018"/>
                        <a14:foregroundMark x1="37417" y1="83750" x2="37211" y2="84565"/>
                        <a14:foregroundMark x1="33833" y1="97917" x2="41500" y2="99500"/>
                        <a14:foregroundMark x1="41500" y1="99500" x2="41833" y2="91583"/>
                        <a14:foregroundMark x1="41833" y1="91583" x2="38750" y2="82833"/>
                        <a14:foregroundMark x1="35333" y1="95417" x2="42417" y2="99750"/>
                        <a14:foregroundMark x1="42417" y1="99750" x2="38500" y2="93917"/>
                        <a14:foregroundMark x1="35858" y1="94742" x2="34500" y2="95167"/>
                        <a14:foregroundMark x1="38500" y1="93917" x2="36170" y2="94645"/>
                        <a14:foregroundMark x1="55333" y1="94667" x2="61660" y2="97058"/>
                        <a14:foregroundMark x1="61664" y1="97053" x2="57500" y2="95417"/>
                        <a14:foregroundMark x1="38083" y1="27083" x2="36250" y2="27167"/>
                        <a14:foregroundMark x1="56333" y1="20417" x2="54167" y2="21250"/>
                        <a14:foregroundMark x1="53250" y1="16083" x2="60500" y2="16833"/>
                        <a14:foregroundMark x1="60500" y1="16833" x2="63333" y2="23250"/>
                        <a14:foregroundMark x1="63333" y1="23250" x2="58500" y2="28333"/>
                        <a14:foregroundMark x1="58500" y1="28333" x2="50500" y2="26083"/>
                        <a14:foregroundMark x1="50500" y1="26083" x2="48833" y2="18000"/>
                        <a14:foregroundMark x1="48833" y1="18000" x2="52083" y2="16083"/>
                        <a14:foregroundMark x1="35750" y1="24750" x2="42167" y2="29500"/>
                        <a14:foregroundMark x1="42167" y1="29500" x2="52167" y2="29500"/>
                        <a14:foregroundMark x1="52167" y1="29500" x2="59000" y2="27833"/>
                        <a14:foregroundMark x1="59000" y1="27833" x2="56917" y2="20750"/>
                        <a14:foregroundMark x1="56917" y1="20750" x2="41667" y2="23417"/>
                        <a14:foregroundMark x1="41667" y1="23417" x2="36167" y2="25500"/>
                        <a14:backgroundMark x1="2083" y1="17583" x2="17417" y2="18500"/>
                        <a14:backgroundMark x1="17417" y1="18500" x2="22833" y2="18000"/>
                        <a14:backgroundMark x1="18583" y1="17583" x2="2500" y2="17083"/>
                        <a14:backgroundMark x1="23500" y1="22000" x2="23500" y2="22000"/>
                        <a14:backgroundMark x1="64333" y1="4667" x2="51667" y2="10083"/>
                        <a14:backgroundMark x1="36500" y1="84750" x2="37167" y2="87250"/>
                        <a14:backgroundMark x1="35750" y1="90000" x2="34750" y2="94500"/>
                        <a14:backgroundMark x1="61167" y1="97833" x2="63333" y2="97833"/>
                        <a14:backgroundMark x1="22917" y1="22417" x2="23167" y2="21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56176" y="3840723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9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 Самостоятельная работа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8CE3E20-E4A5-4D50-AC5B-ECAD70125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Задание 3. </a:t>
            </a:r>
          </a:p>
          <a:p>
            <a:pPr marL="0" indent="0">
              <a:buNone/>
            </a:pPr>
            <a:r>
              <a:rPr lang="ru-RU" sz="2400" dirty="0"/>
              <a:t>      Как вы думаете, выделенные слова – это собственные или нарицательные имена существительные?  Объясните свой ответ.</a:t>
            </a:r>
          </a:p>
          <a:p>
            <a:pPr marL="0" indent="0">
              <a:buNone/>
            </a:pPr>
            <a:r>
              <a:rPr lang="ru-RU" dirty="0"/>
              <a:t>       Государство </a:t>
            </a:r>
            <a:r>
              <a:rPr lang="ru-RU" b="1" u="sng" dirty="0"/>
              <a:t>Р</a:t>
            </a:r>
            <a:r>
              <a:rPr lang="ru-RU" b="1" dirty="0"/>
              <a:t>оссия,</a:t>
            </a:r>
            <a:r>
              <a:rPr lang="ru-RU" dirty="0"/>
              <a:t> город </a:t>
            </a:r>
            <a:r>
              <a:rPr lang="ru-RU" b="1" u="sng" dirty="0"/>
              <a:t>М</a:t>
            </a:r>
            <a:r>
              <a:rPr lang="ru-RU" b="1" dirty="0"/>
              <a:t>урманск</a:t>
            </a:r>
            <a:r>
              <a:rPr lang="ru-RU" dirty="0"/>
              <a:t>, гора </a:t>
            </a:r>
            <a:r>
              <a:rPr lang="ru-RU" b="1" u="sng" dirty="0"/>
              <a:t>Э</a:t>
            </a:r>
            <a:r>
              <a:rPr lang="ru-RU" b="1" dirty="0"/>
              <a:t>льбрус</a:t>
            </a:r>
            <a:r>
              <a:rPr lang="ru-RU" dirty="0"/>
              <a:t>, озеро </a:t>
            </a:r>
            <a:r>
              <a:rPr lang="ru-RU" b="1" u="sng" dirty="0"/>
              <a:t>Б</a:t>
            </a:r>
            <a:r>
              <a:rPr lang="ru-RU" b="1" dirty="0"/>
              <a:t>айкал</a:t>
            </a:r>
            <a:r>
              <a:rPr lang="ru-RU" dirty="0"/>
              <a:t>, река </a:t>
            </a:r>
            <a:r>
              <a:rPr lang="ru-RU" b="1" u="sng" dirty="0"/>
              <a:t>В</a:t>
            </a:r>
            <a:r>
              <a:rPr lang="ru-RU" b="1" dirty="0"/>
              <a:t>олга</a:t>
            </a:r>
            <a:r>
              <a:rPr lang="ru-RU" dirty="0"/>
              <a:t>, улица </a:t>
            </a:r>
            <a:r>
              <a:rPr lang="ru-RU" b="1" u="sng" dirty="0"/>
              <a:t>П</a:t>
            </a:r>
            <a:r>
              <a:rPr lang="ru-RU" b="1" dirty="0"/>
              <a:t>обеды</a:t>
            </a:r>
            <a:r>
              <a:rPr lang="ru-RU" dirty="0"/>
              <a:t>, остров </a:t>
            </a:r>
            <a:r>
              <a:rPr lang="ru-RU" b="1" u="sng" dirty="0"/>
              <a:t>К</a:t>
            </a:r>
            <a:r>
              <a:rPr lang="ru-RU" b="1" dirty="0"/>
              <a:t>ипр</a:t>
            </a:r>
            <a:r>
              <a:rPr lang="ru-RU" dirty="0"/>
              <a:t>, проспект</a:t>
            </a:r>
            <a:r>
              <a:rPr lang="ru-RU" b="1" dirty="0"/>
              <a:t> </a:t>
            </a:r>
            <a:r>
              <a:rPr lang="ru-RU" b="1" u="sng" dirty="0"/>
              <a:t>М</a:t>
            </a:r>
            <a:r>
              <a:rPr lang="ru-RU" b="1" dirty="0"/>
              <a:t>ира</a:t>
            </a:r>
            <a:r>
              <a:rPr lang="ru-RU" dirty="0"/>
              <a:t>.</a:t>
            </a:r>
          </a:p>
        </p:txBody>
      </p:sp>
      <p:pic>
        <p:nvPicPr>
          <p:cNvPr id="9" name="Рисунок 8" descr="759939b.jpg">
            <a:extLst>
              <a:ext uri="{FF2B5EF4-FFF2-40B4-BE49-F238E27FC236}">
                <a16:creationId xmlns="" xmlns:a16="http://schemas.microsoft.com/office/drawing/2014/main" id="{D10A5CAF-8BF6-4335-A998-C204E519001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4824957"/>
            <a:ext cx="1314128" cy="1742875"/>
          </a:xfrm>
          <a:prstGeom prst="rect">
            <a:avLst/>
          </a:prstGeom>
        </p:spPr>
      </p:pic>
      <p:pic>
        <p:nvPicPr>
          <p:cNvPr id="10" name="Picture 2" descr="ÐÐ°ÑÑÐ¸Ð½ÐºÐ¸ Ð¿Ð¾ Ð·Ð°Ð¿ÑÐ¾ÑÑ Ð¼ÑÐ´ÑÐ¾ÑÑÑ png">
            <a:extLst>
              <a:ext uri="{FF2B5EF4-FFF2-40B4-BE49-F238E27FC236}">
                <a16:creationId xmlns="" xmlns:a16="http://schemas.microsoft.com/office/drawing/2014/main" id="{8B5AEBC9-3B03-4BC0-AC62-2CFE54EC00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17" b="97250" l="750" r="99750">
                        <a14:foregroundMark x1="10250" y1="47250" x2="9083" y2="45667"/>
                        <a14:foregroundMark x1="10167" y1="45667" x2="3917" y2="49167"/>
                        <a14:foregroundMark x1="3917" y1="49167" x2="83" y2="66333"/>
                        <a14:foregroundMark x1="83" y1="66333" x2="3917" y2="72750"/>
                        <a14:foregroundMark x1="3917" y1="72750" x2="10417" y2="74167"/>
                        <a14:foregroundMark x1="23181" y1="21292" x2="20824" y2="19333"/>
                        <a14:foregroundMark x1="24333" y1="22250" x2="23276" y2="21371"/>
                        <a14:foregroundMark x1="3514" y1="15936" x2="8917" y2="11583"/>
                        <a14:foregroundMark x1="8917" y1="11583" x2="31000" y2="833"/>
                        <a14:foregroundMark x1="31000" y1="833" x2="40083" y2="0"/>
                        <a14:foregroundMark x1="40083" y1="0" x2="68000" y2="750"/>
                        <a14:foregroundMark x1="68000" y1="750" x2="63499" y2="3693"/>
                        <a14:foregroundMark x1="56140" y1="6700" x2="54667" y2="7167"/>
                        <a14:foregroundMark x1="52214" y1="10721" x2="50583" y2="13083"/>
                        <a14:foregroundMark x1="54667" y1="7167" x2="54508" y2="7398"/>
                        <a14:foregroundMark x1="50583" y1="13083" x2="43750" y2="18167"/>
                        <a14:foregroundMark x1="43750" y1="18167" x2="24083" y2="22417"/>
                        <a14:foregroundMark x1="23500" y1="4417" x2="38000" y2="0"/>
                        <a14:foregroundMark x1="38000" y1="0" x2="60750" y2="1167"/>
                        <a14:foregroundMark x1="60750" y1="1167" x2="58290" y2="5781"/>
                        <a14:foregroundMark x1="51520" y1="9912" x2="50917" y2="10167"/>
                        <a14:foregroundMark x1="50917" y1="10167" x2="24250" y2="4417"/>
                        <a14:foregroundMark x1="29417" y1="1333" x2="41083" y2="167"/>
                        <a14:foregroundMark x1="41083" y1="167" x2="59333" y2="1167"/>
                        <a14:foregroundMark x1="59333" y1="1167" x2="66083" y2="917"/>
                        <a14:foregroundMark x1="81417" y1="31417" x2="99833" y2="3000"/>
                        <a14:foregroundMark x1="1417" y1="42833" x2="5000" y2="36833"/>
                        <a14:foregroundMark x1="5000" y1="36833" x2="3750" y2="29667"/>
                        <a14:foregroundMark x1="3750" y1="29667" x2="0" y2="22583"/>
                        <a14:foregroundMark x1="0" y1="22583" x2="833" y2="15667"/>
                        <a14:foregroundMark x1="833" y1="15667" x2="4417" y2="13333"/>
                        <a14:foregroundMark x1="19417" y1="46583" x2="14083" y2="41333"/>
                        <a14:foregroundMark x1="14083" y1="41333" x2="10500" y2="39583"/>
                        <a14:foregroundMark x1="34700" y1="94489" x2="33833" y2="97917"/>
                        <a14:foregroundMark x1="36487" y1="87427" x2="35832" y2="90018"/>
                        <a14:foregroundMark x1="37417" y1="83750" x2="37211" y2="84565"/>
                        <a14:foregroundMark x1="33833" y1="97917" x2="41500" y2="99500"/>
                        <a14:foregroundMark x1="41500" y1="99500" x2="41833" y2="91583"/>
                        <a14:foregroundMark x1="41833" y1="91583" x2="38750" y2="82833"/>
                        <a14:foregroundMark x1="35333" y1="95417" x2="42417" y2="99750"/>
                        <a14:foregroundMark x1="42417" y1="99750" x2="38500" y2="93917"/>
                        <a14:foregroundMark x1="35858" y1="94742" x2="34500" y2="95167"/>
                        <a14:foregroundMark x1="38500" y1="93917" x2="36170" y2="94645"/>
                        <a14:foregroundMark x1="55333" y1="94667" x2="61660" y2="97058"/>
                        <a14:foregroundMark x1="61664" y1="97053" x2="57500" y2="95417"/>
                        <a14:foregroundMark x1="38083" y1="27083" x2="36250" y2="27167"/>
                        <a14:foregroundMark x1="56333" y1="20417" x2="54167" y2="21250"/>
                        <a14:foregroundMark x1="53250" y1="16083" x2="60500" y2="16833"/>
                        <a14:foregroundMark x1="60500" y1="16833" x2="63333" y2="23250"/>
                        <a14:foregroundMark x1="63333" y1="23250" x2="58500" y2="28333"/>
                        <a14:foregroundMark x1="58500" y1="28333" x2="50500" y2="26083"/>
                        <a14:foregroundMark x1="50500" y1="26083" x2="48833" y2="18000"/>
                        <a14:foregroundMark x1="48833" y1="18000" x2="52083" y2="16083"/>
                        <a14:foregroundMark x1="35750" y1="24750" x2="42167" y2="29500"/>
                        <a14:foregroundMark x1="42167" y1="29500" x2="52167" y2="29500"/>
                        <a14:foregroundMark x1="52167" y1="29500" x2="59000" y2="27833"/>
                        <a14:foregroundMark x1="59000" y1="27833" x2="56917" y2="20750"/>
                        <a14:foregroundMark x1="56917" y1="20750" x2="41667" y2="23417"/>
                        <a14:foregroundMark x1="41667" y1="23417" x2="36167" y2="25500"/>
                        <a14:backgroundMark x1="2083" y1="17583" x2="17417" y2="18500"/>
                        <a14:backgroundMark x1="17417" y1="18500" x2="22833" y2="18000"/>
                        <a14:backgroundMark x1="18583" y1="17583" x2="2500" y2="17083"/>
                        <a14:backgroundMark x1="23500" y1="22000" x2="23500" y2="22000"/>
                        <a14:backgroundMark x1="64333" y1="4667" x2="51667" y2="10083"/>
                        <a14:backgroundMark x1="36500" y1="84750" x2="37167" y2="87250"/>
                        <a14:backgroundMark x1="35750" y1="90000" x2="34750" y2="94500"/>
                        <a14:backgroundMark x1="61167" y1="97833" x2="63333" y2="97833"/>
                        <a14:backgroundMark x1="22917" y1="22417" x2="23167" y2="21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76256" y="4698759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195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 Работа в группе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8CE3E20-E4A5-4D50-AC5B-ECAD70125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FF0000"/>
                </a:solidFill>
              </a:rPr>
              <a:t>Задание 4. </a:t>
            </a:r>
          </a:p>
          <a:p>
            <a:pPr marL="0" indent="0">
              <a:buNone/>
            </a:pPr>
            <a:r>
              <a:rPr lang="ru-RU" sz="2800" dirty="0"/>
              <a:t>Прочитайте. Составьте из слов предложение. </a:t>
            </a:r>
            <a:endParaRPr lang="ru-RU" sz="2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800" dirty="0"/>
              <a:t>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1 группа: </a:t>
            </a:r>
            <a:r>
              <a:rPr lang="ru-RU" dirty="0"/>
              <a:t>на, живем , планете , </a:t>
            </a:r>
            <a:r>
              <a:rPr lang="ru-RU" b="1" dirty="0"/>
              <a:t>Земля </a:t>
            </a:r>
            <a:r>
              <a:rPr lang="ru-RU" dirty="0"/>
              <a:t>, мы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2 группа: </a:t>
            </a:r>
            <a:r>
              <a:rPr lang="ru-RU" dirty="0"/>
              <a:t>стране , В, </a:t>
            </a:r>
            <a:r>
              <a:rPr lang="ru-RU" b="1" dirty="0"/>
              <a:t>Россия  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3 группа: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ru-RU" b="1" dirty="0" err="1"/>
              <a:t>Копьёво</a:t>
            </a:r>
            <a:r>
              <a:rPr lang="ru-RU" b="1" dirty="0"/>
              <a:t>, </a:t>
            </a:r>
            <a:r>
              <a:rPr lang="ru-RU" dirty="0"/>
              <a:t> В,  поселке</a:t>
            </a:r>
            <a:r>
              <a:rPr lang="ru-RU" b="1" dirty="0"/>
              <a:t> 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4 группа: </a:t>
            </a:r>
            <a:r>
              <a:rPr lang="ru-RU" dirty="0"/>
              <a:t>Наша , школа , улице, на, находится, </a:t>
            </a:r>
            <a:r>
              <a:rPr lang="ru-RU" b="1" dirty="0"/>
              <a:t>Партизанская 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5 группа: </a:t>
            </a:r>
            <a:r>
              <a:rPr lang="ru-RU" dirty="0"/>
              <a:t>Рядом ,протекает ,</a:t>
            </a:r>
            <a:r>
              <a:rPr lang="ru-RU" b="1" dirty="0"/>
              <a:t>Чулым,</a:t>
            </a:r>
            <a:r>
              <a:rPr lang="ru-RU" dirty="0"/>
              <a:t> река</a:t>
            </a:r>
          </a:p>
          <a:p>
            <a:pPr marL="0" indent="0"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 </a:t>
            </a:r>
            <a:endParaRPr lang="ru-RU" sz="28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ÐÐ°ÑÑÐ¸Ð½ÐºÐ¸ Ð¿Ð¾ Ð·Ð°Ð¿ÑÐ¾ÑÑ Ð´ÐµÑÐ¸ png">
            <a:extLst>
              <a:ext uri="{FF2B5EF4-FFF2-40B4-BE49-F238E27FC236}">
                <a16:creationId xmlns="" xmlns:a16="http://schemas.microsoft.com/office/drawing/2014/main" id="{3E65D794-186E-4DFA-A0AC-4C2C87463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608" y="116633"/>
            <a:ext cx="230059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02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 Работа в группе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8CE3E20-E4A5-4D50-AC5B-ECAD70125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FF0000"/>
                </a:solidFill>
              </a:rPr>
              <a:t>Задание 4. </a:t>
            </a:r>
          </a:p>
          <a:p>
            <a:pPr marL="0" indent="0">
              <a:buNone/>
            </a:pPr>
            <a:r>
              <a:rPr lang="ru-RU" sz="2800" dirty="0"/>
              <a:t> </a:t>
            </a:r>
          </a:p>
          <a:p>
            <a:pPr marL="0" indent="0">
              <a:buNone/>
            </a:pPr>
            <a:r>
              <a:rPr lang="ru-RU" dirty="0"/>
              <a:t>       Мы живем на планете </a:t>
            </a:r>
            <a:r>
              <a:rPr lang="ru-RU" b="1" dirty="0"/>
              <a:t>Земля. </a:t>
            </a:r>
            <a:r>
              <a:rPr lang="ru-RU" dirty="0"/>
              <a:t> В стране </a:t>
            </a:r>
            <a:r>
              <a:rPr lang="ru-RU" b="1" dirty="0"/>
              <a:t>Россия.  </a:t>
            </a:r>
            <a:r>
              <a:rPr lang="ru-RU" dirty="0"/>
              <a:t>В поселке </a:t>
            </a:r>
            <a:r>
              <a:rPr lang="ru-RU" b="1" dirty="0" err="1"/>
              <a:t>Копьёво</a:t>
            </a:r>
            <a:r>
              <a:rPr lang="ru-RU" b="1" dirty="0"/>
              <a:t>. </a:t>
            </a:r>
            <a:r>
              <a:rPr lang="ru-RU" dirty="0"/>
              <a:t> Наша школа находится на улице </a:t>
            </a:r>
            <a:r>
              <a:rPr lang="ru-RU" b="1" dirty="0"/>
              <a:t>Партизанская. </a:t>
            </a:r>
            <a:r>
              <a:rPr lang="ru-RU" dirty="0"/>
              <a:t> Рядом протекает река</a:t>
            </a:r>
            <a:r>
              <a:rPr lang="ru-RU" b="1" dirty="0"/>
              <a:t> Чулым.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r>
              <a:rPr lang="ru-RU" sz="2800" dirty="0"/>
              <a:t>Запишите имена собственные. </a:t>
            </a:r>
          </a:p>
          <a:p>
            <a:r>
              <a:rPr lang="ru-RU" sz="2800" dirty="0" smtClean="0"/>
              <a:t>Определите подлежащее и сказуемое в четвертом предложении.</a:t>
            </a:r>
            <a:endParaRPr lang="ru-RU" sz="28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2" descr="ÐÐ°ÑÑÐ¸Ð½ÐºÐ¸ Ð¿Ð¾ Ð·Ð°Ð¿ÑÐ¾ÑÑ Ð´ÐµÑÐ¸ png">
            <a:extLst>
              <a:ext uri="{FF2B5EF4-FFF2-40B4-BE49-F238E27FC236}">
                <a16:creationId xmlns="" xmlns:a16="http://schemas.microsoft.com/office/drawing/2014/main" id="{F4D15CFB-1F1C-45F8-A98D-6F2C354ADE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702" y="0"/>
            <a:ext cx="230059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 Игра «Угадай-ка»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8CE3E20-E4A5-4D50-AC5B-ECAD70125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ru-RU" sz="2400" dirty="0"/>
              <a:t>В целях увековечения памяти погибших в годы Великой Отечественной войны сестры и брата Екатерины Павловны и Николая Павловича Кукушкиных переименовали улицу Кирпичную в </a:t>
            </a:r>
            <a:r>
              <a:rPr lang="ru-RU" sz="2400" b="1" dirty="0"/>
              <a:t> 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…улицу Кукушкиных.</a:t>
            </a:r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2.</a:t>
            </a:r>
            <a:r>
              <a:rPr lang="en-US" sz="2400" b="1" dirty="0"/>
              <a:t> </a:t>
            </a:r>
            <a:r>
              <a:rPr lang="ru-RU" sz="2400" dirty="0"/>
              <a:t>В целях увековечения памяти братьев-односельчан, погибших в годы Великой Отечественной войны Сомова Евгения Афанасьевича, Сомова Семена  Афанасьевича, Сомова Алексея  Афанасьевича переименовали улицу Сенную в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…улицу </a:t>
            </a:r>
            <a:r>
              <a:rPr lang="ru-RU" sz="2400" b="1" dirty="0" smtClean="0">
                <a:solidFill>
                  <a:srgbClr val="FF0000"/>
                </a:solidFill>
              </a:rPr>
              <a:t>братьев  </a:t>
            </a:r>
            <a:r>
              <a:rPr lang="ru-RU" sz="2400" b="1" dirty="0">
                <a:solidFill>
                  <a:srgbClr val="FF0000"/>
                </a:solidFill>
              </a:rPr>
              <a:t>Сомовых.</a:t>
            </a:r>
          </a:p>
        </p:txBody>
      </p:sp>
      <p:sp>
        <p:nvSpPr>
          <p:cNvPr id="5" name="Объект 3">
            <a:extLst>
              <a:ext uri="{FF2B5EF4-FFF2-40B4-BE49-F238E27FC236}">
                <a16:creationId xmlns="" xmlns:a16="http://schemas.microsoft.com/office/drawing/2014/main" id="{29ADF076-21A6-4DB1-BB6C-3FA90ABD79EF}"/>
              </a:ext>
            </a:extLst>
          </p:cNvPr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682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Пять пальцев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3C34D7ED-0906-49E8-BC22-4E6E2DEEB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М</a:t>
            </a:r>
            <a:r>
              <a:rPr lang="ru-RU" dirty="0"/>
              <a:t> (мизинец) – </a:t>
            </a:r>
            <a:r>
              <a:rPr lang="ru-RU" dirty="0">
                <a:solidFill>
                  <a:srgbClr val="FF0000"/>
                </a:solidFill>
              </a:rPr>
              <a:t>м</a:t>
            </a:r>
            <a:r>
              <a:rPr lang="ru-RU" dirty="0"/>
              <a:t>ышление.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Б</a:t>
            </a:r>
            <a:r>
              <a:rPr lang="ru-RU" dirty="0"/>
              <a:t> (безымянный) – </a:t>
            </a:r>
            <a:r>
              <a:rPr lang="ru-RU" dirty="0">
                <a:solidFill>
                  <a:srgbClr val="FF0000"/>
                </a:solidFill>
              </a:rPr>
              <a:t>б</a:t>
            </a:r>
            <a:r>
              <a:rPr lang="ru-RU" dirty="0"/>
              <a:t>лизость цели.   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С</a:t>
            </a:r>
            <a:r>
              <a:rPr lang="ru-RU" dirty="0"/>
              <a:t> (средний) – 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/>
              <a:t>остояние духа, настроение  </a:t>
            </a:r>
            <a:r>
              <a:rPr lang="ru-RU" b="1" dirty="0">
                <a:solidFill>
                  <a:srgbClr val="FF0000"/>
                </a:solidFill>
              </a:rPr>
              <a:t>У</a:t>
            </a:r>
            <a:r>
              <a:rPr lang="ru-RU" dirty="0"/>
              <a:t> (указательный) – </a:t>
            </a:r>
            <a:r>
              <a:rPr lang="ru-RU" dirty="0">
                <a:solidFill>
                  <a:srgbClr val="FF0000"/>
                </a:solidFill>
              </a:rPr>
              <a:t>у</a:t>
            </a:r>
            <a:r>
              <a:rPr lang="ru-RU" dirty="0"/>
              <a:t>слуга, помощь.  </a:t>
            </a:r>
            <a:r>
              <a:rPr lang="ru-RU" b="1" dirty="0">
                <a:solidFill>
                  <a:srgbClr val="FF0000"/>
                </a:solidFill>
              </a:rPr>
              <a:t>Б</a:t>
            </a:r>
            <a:r>
              <a:rPr lang="ru-RU" dirty="0">
                <a:solidFill>
                  <a:srgbClr val="FF0000"/>
                </a:solidFill>
              </a:rPr>
              <a:t> </a:t>
            </a:r>
            <a:r>
              <a:rPr lang="ru-RU" dirty="0"/>
              <a:t>(большой) – </a:t>
            </a:r>
            <a:r>
              <a:rPr lang="ru-RU" dirty="0">
                <a:solidFill>
                  <a:srgbClr val="FF0000"/>
                </a:solidFill>
              </a:rPr>
              <a:t>б</a:t>
            </a:r>
            <a:r>
              <a:rPr lang="ru-RU" dirty="0"/>
              <a:t>одрость, здоровье. </a:t>
            </a:r>
          </a:p>
          <a:p>
            <a:endParaRPr lang="ru-RU" dirty="0"/>
          </a:p>
        </p:txBody>
      </p:sp>
      <p:pic>
        <p:nvPicPr>
          <p:cNvPr id="6" name="Picture 9" descr="d23673451c4d">
            <a:extLst>
              <a:ext uri="{FF2B5EF4-FFF2-40B4-BE49-F238E27FC236}">
                <a16:creationId xmlns="" xmlns:a16="http://schemas.microsoft.com/office/drawing/2014/main" id="{B41EBB42-0BA5-4891-8AC5-6F9C5E10F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4406900"/>
            <a:ext cx="3600450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144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 Игра «Угадай-ка»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8CE3E20-E4A5-4D50-AC5B-ECAD70125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3</a:t>
            </a:r>
            <a:r>
              <a:rPr lang="ru-RU" sz="2400" b="1" dirty="0"/>
              <a:t>.</a:t>
            </a:r>
            <a:r>
              <a:rPr lang="en-US" sz="2400" b="1" dirty="0"/>
              <a:t> </a:t>
            </a:r>
            <a:r>
              <a:rPr lang="ru-RU" sz="2400" dirty="0"/>
              <a:t>Сколько улиц в поселке Копьево? </a:t>
            </a:r>
            <a:endParaRPr lang="en-US" sz="2400" dirty="0"/>
          </a:p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</a:rPr>
              <a:t>     </a:t>
            </a:r>
            <a:r>
              <a:rPr lang="ru-RU" sz="2400" b="1" dirty="0">
                <a:solidFill>
                  <a:srgbClr val="FF0000"/>
                </a:solidFill>
              </a:rPr>
              <a:t>45</a:t>
            </a:r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r>
              <a:rPr lang="en-US" sz="2400" b="1" dirty="0"/>
              <a:t>4</a:t>
            </a:r>
            <a:r>
              <a:rPr lang="ru-RU" sz="2400" b="1" dirty="0"/>
              <a:t>.</a:t>
            </a:r>
            <a:r>
              <a:rPr lang="en-US" sz="2400" b="1" dirty="0"/>
              <a:t> </a:t>
            </a:r>
            <a:r>
              <a:rPr lang="ru-RU" sz="2400" dirty="0"/>
              <a:t>В целях увековечения памяти Перта Степановича Ровенского, преподавателя музыки, композитора и организатора вокального ансамбля « Березонька» в 2015 году появилась новая улица </a:t>
            </a:r>
          </a:p>
          <a:p>
            <a:pPr marL="0" indent="0">
              <a:buNone/>
            </a:pPr>
            <a:r>
              <a:rPr lang="ru-RU" sz="2400" b="1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…улица </a:t>
            </a:r>
            <a:r>
              <a:rPr lang="ru-RU" sz="2400" b="1" dirty="0" err="1">
                <a:solidFill>
                  <a:srgbClr val="FF0000"/>
                </a:solidFill>
              </a:rPr>
              <a:t>Ровеского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Объект 3">
            <a:extLst>
              <a:ext uri="{FF2B5EF4-FFF2-40B4-BE49-F238E27FC236}">
                <a16:creationId xmlns="" xmlns:a16="http://schemas.microsoft.com/office/drawing/2014/main" id="{29ADF076-21A6-4DB1-BB6C-3FA90ABD79EF}"/>
              </a:ext>
            </a:extLst>
          </p:cNvPr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514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smtClean="0">
                <a:ln/>
                <a:solidFill>
                  <a:schemeClr val="accent4"/>
                </a:solidFill>
              </a:rPr>
              <a:t> Обобщение</a:t>
            </a:r>
            <a:endParaRPr lang="ru-RU" b="1" dirty="0">
              <a:ln/>
              <a:solidFill>
                <a:schemeClr val="accent4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8CE3E20-E4A5-4D50-AC5B-ECAD70125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mtClean="0"/>
              <a:t> </a:t>
            </a:r>
            <a:endParaRPr lang="ru-RU" dirty="0"/>
          </a:p>
        </p:txBody>
      </p:sp>
      <p:sp>
        <p:nvSpPr>
          <p:cNvPr id="5" name="Объект 3">
            <a:extLst>
              <a:ext uri="{FF2B5EF4-FFF2-40B4-BE49-F238E27FC236}">
                <a16:creationId xmlns="" xmlns:a16="http://schemas.microsoft.com/office/drawing/2014/main" id="{1A600E04-932A-4EF1-AFBB-F33088B552DD}"/>
              </a:ext>
            </a:extLst>
          </p:cNvPr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/>
              <a:t> </a:t>
            </a:r>
            <a:endParaRPr lang="ru-RU" dirty="0"/>
          </a:p>
        </p:txBody>
      </p:sp>
      <p:sp>
        <p:nvSpPr>
          <p:cNvPr id="17" name="Скругленный прямоугольник 1">
            <a:extLst>
              <a:ext uri="{FF2B5EF4-FFF2-40B4-BE49-F238E27FC236}">
                <a16:creationId xmlns="" xmlns:a16="http://schemas.microsoft.com/office/drawing/2014/main" id="{156856AC-8125-4313-8109-D17E176F391B}"/>
              </a:ext>
            </a:extLst>
          </p:cNvPr>
          <p:cNvSpPr/>
          <p:nvPr/>
        </p:nvSpPr>
        <p:spPr>
          <a:xfrm>
            <a:off x="2483768" y="1506639"/>
            <a:ext cx="4572000" cy="1071562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3600" b="1" dirty="0">
                <a:solidFill>
                  <a:schemeClr val="tx2"/>
                </a:solidFill>
              </a:rPr>
              <a:t>Имена собственные</a:t>
            </a:r>
          </a:p>
        </p:txBody>
      </p:sp>
      <p:sp>
        <p:nvSpPr>
          <p:cNvPr id="18" name="Скругленный прямоугольник 2">
            <a:extLst>
              <a:ext uri="{FF2B5EF4-FFF2-40B4-BE49-F238E27FC236}">
                <a16:creationId xmlns="" xmlns:a16="http://schemas.microsoft.com/office/drawing/2014/main" id="{DBBDF950-4DA7-4087-B5E0-7D71F14024DE}"/>
              </a:ext>
            </a:extLst>
          </p:cNvPr>
          <p:cNvSpPr/>
          <p:nvPr/>
        </p:nvSpPr>
        <p:spPr>
          <a:xfrm>
            <a:off x="197768" y="3149701"/>
            <a:ext cx="2428875" cy="78581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3600" dirty="0"/>
              <a:t>Имена </a:t>
            </a:r>
          </a:p>
        </p:txBody>
      </p:sp>
      <p:sp>
        <p:nvSpPr>
          <p:cNvPr id="19" name="Скругленный прямоугольник 3">
            <a:extLst>
              <a:ext uri="{FF2B5EF4-FFF2-40B4-BE49-F238E27FC236}">
                <a16:creationId xmlns="" xmlns:a16="http://schemas.microsoft.com/office/drawing/2014/main" id="{DD9E7C44-65C2-44C6-BAE8-AFCFECEE689D}"/>
              </a:ext>
            </a:extLst>
          </p:cNvPr>
          <p:cNvSpPr/>
          <p:nvPr/>
        </p:nvSpPr>
        <p:spPr>
          <a:xfrm>
            <a:off x="483518" y="4221264"/>
            <a:ext cx="2428875" cy="7858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3600" dirty="0"/>
              <a:t>Отчества </a:t>
            </a:r>
          </a:p>
        </p:txBody>
      </p:sp>
      <p:sp>
        <p:nvSpPr>
          <p:cNvPr id="20" name="Скругленный прямоугольник 4">
            <a:extLst>
              <a:ext uri="{FF2B5EF4-FFF2-40B4-BE49-F238E27FC236}">
                <a16:creationId xmlns="" xmlns:a16="http://schemas.microsoft.com/office/drawing/2014/main" id="{39D0849F-F9D5-4B39-8255-4A1EAA589EE9}"/>
              </a:ext>
            </a:extLst>
          </p:cNvPr>
          <p:cNvSpPr/>
          <p:nvPr/>
        </p:nvSpPr>
        <p:spPr>
          <a:xfrm>
            <a:off x="1197893" y="5364264"/>
            <a:ext cx="2428875" cy="7858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3600" dirty="0"/>
              <a:t>Фамилии </a:t>
            </a:r>
          </a:p>
        </p:txBody>
      </p:sp>
      <p:sp>
        <p:nvSpPr>
          <p:cNvPr id="21" name="Скругленный прямоугольник 7">
            <a:extLst>
              <a:ext uri="{FF2B5EF4-FFF2-40B4-BE49-F238E27FC236}">
                <a16:creationId xmlns="" xmlns:a16="http://schemas.microsoft.com/office/drawing/2014/main" id="{84EF481A-4CFE-4268-9BD6-892CC37BE08D}"/>
              </a:ext>
            </a:extLst>
          </p:cNvPr>
          <p:cNvSpPr/>
          <p:nvPr/>
        </p:nvSpPr>
        <p:spPr>
          <a:xfrm>
            <a:off x="3698206" y="4149826"/>
            <a:ext cx="2428875" cy="135731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800" b="1" dirty="0">
                <a:solidFill>
                  <a:srgbClr val="FFFFFF"/>
                </a:solidFill>
              </a:rPr>
              <a:t>Клички животных </a:t>
            </a:r>
          </a:p>
        </p:txBody>
      </p:sp>
      <p:sp>
        <p:nvSpPr>
          <p:cNvPr id="22" name="Скругленный прямоугольник 8">
            <a:extLst>
              <a:ext uri="{FF2B5EF4-FFF2-40B4-BE49-F238E27FC236}">
                <a16:creationId xmlns="" xmlns:a16="http://schemas.microsoft.com/office/drawing/2014/main" id="{2FC374FC-05F6-4EB5-8BB9-9F719450CDB3}"/>
              </a:ext>
            </a:extLst>
          </p:cNvPr>
          <p:cNvSpPr/>
          <p:nvPr/>
        </p:nvSpPr>
        <p:spPr>
          <a:xfrm>
            <a:off x="6269956" y="4149826"/>
            <a:ext cx="2714625" cy="135731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800" b="1" dirty="0">
                <a:solidFill>
                  <a:srgbClr val="FFFFFF"/>
                </a:solidFill>
              </a:rPr>
              <a:t>Названия городов, стран, улиц, рек</a:t>
            </a:r>
          </a:p>
        </p:txBody>
      </p:sp>
      <p:cxnSp>
        <p:nvCxnSpPr>
          <p:cNvPr id="23" name="Прямая со стрелкой 22">
            <a:extLst>
              <a:ext uri="{FF2B5EF4-FFF2-40B4-BE49-F238E27FC236}">
                <a16:creationId xmlns="" xmlns:a16="http://schemas.microsoft.com/office/drawing/2014/main" id="{F26D47C4-6CB8-4A0D-B73F-2AF51DE8053E}"/>
              </a:ext>
            </a:extLst>
          </p:cNvPr>
          <p:cNvCxnSpPr/>
          <p:nvPr/>
        </p:nvCxnSpPr>
        <p:spPr>
          <a:xfrm rot="10800000" flipV="1">
            <a:off x="2626643" y="2649639"/>
            <a:ext cx="1571625" cy="893762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="" xmlns:a16="http://schemas.microsoft.com/office/drawing/2014/main" id="{89E2E27A-F6A2-4D85-9471-57083C2B6E68}"/>
              </a:ext>
            </a:extLst>
          </p:cNvPr>
          <p:cNvCxnSpPr/>
          <p:nvPr/>
        </p:nvCxnSpPr>
        <p:spPr>
          <a:xfrm rot="10800000" flipV="1">
            <a:off x="2626643" y="2649639"/>
            <a:ext cx="1785938" cy="15367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="" xmlns:a16="http://schemas.microsoft.com/office/drawing/2014/main" id="{31F8D4A4-25E2-425E-BBF2-645973CCC805}"/>
              </a:ext>
            </a:extLst>
          </p:cNvPr>
          <p:cNvCxnSpPr/>
          <p:nvPr/>
        </p:nvCxnSpPr>
        <p:spPr>
          <a:xfrm rot="5400000">
            <a:off x="2340893" y="3078264"/>
            <a:ext cx="2643187" cy="178593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="" xmlns:a16="http://schemas.microsoft.com/office/drawing/2014/main" id="{A35C5CFD-16D4-4BBB-805D-13EE460529C4}"/>
              </a:ext>
            </a:extLst>
          </p:cNvPr>
          <p:cNvCxnSpPr/>
          <p:nvPr/>
        </p:nvCxnSpPr>
        <p:spPr>
          <a:xfrm rot="5400000">
            <a:off x="4163343" y="3398939"/>
            <a:ext cx="1500187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="" xmlns:a16="http://schemas.microsoft.com/office/drawing/2014/main" id="{22856EAD-187A-43A4-A179-3460EE496B47}"/>
              </a:ext>
            </a:extLst>
          </p:cNvPr>
          <p:cNvCxnSpPr/>
          <p:nvPr/>
        </p:nvCxnSpPr>
        <p:spPr>
          <a:xfrm>
            <a:off x="5555581" y="2649639"/>
            <a:ext cx="1928812" cy="142875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563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  Рефлексия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8CE3E20-E4A5-4D50-AC5B-ECAD70125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</a:p>
        </p:txBody>
      </p:sp>
      <p:sp>
        <p:nvSpPr>
          <p:cNvPr id="5" name="Объект 3">
            <a:extLst>
              <a:ext uri="{FF2B5EF4-FFF2-40B4-BE49-F238E27FC236}">
                <a16:creationId xmlns="" xmlns:a16="http://schemas.microsoft.com/office/drawing/2014/main" id="{FB0AD34D-C9CC-4EFE-A96F-98C4A0C9ECDA}"/>
              </a:ext>
            </a:extLst>
          </p:cNvPr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/>
              <a:t> </a:t>
            </a:r>
            <a:endParaRPr lang="ru-RU" dirty="0"/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AFD14942-09A2-4D20-9D6D-3D2C19CC09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77080"/>
              </p:ext>
            </p:extLst>
          </p:nvPr>
        </p:nvGraphicFramePr>
        <p:xfrm>
          <a:off x="457200" y="2122538"/>
          <a:ext cx="8507288" cy="375056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22512">
                  <a:extLst>
                    <a:ext uri="{9D8B030D-6E8A-4147-A177-3AD203B41FA5}">
                      <a16:colId xmlns="" xmlns:a16="http://schemas.microsoft.com/office/drawing/2014/main" val="2022342936"/>
                    </a:ext>
                  </a:extLst>
                </a:gridCol>
                <a:gridCol w="1242377">
                  <a:extLst>
                    <a:ext uri="{9D8B030D-6E8A-4147-A177-3AD203B41FA5}">
                      <a16:colId xmlns="" xmlns:a16="http://schemas.microsoft.com/office/drawing/2014/main" val="3451538920"/>
                    </a:ext>
                  </a:extLst>
                </a:gridCol>
                <a:gridCol w="5742399">
                  <a:extLst>
                    <a:ext uri="{9D8B030D-6E8A-4147-A177-3AD203B41FA5}">
                      <a16:colId xmlns="" xmlns:a16="http://schemas.microsoft.com/office/drawing/2014/main" val="4159642049"/>
                    </a:ext>
                  </a:extLst>
                </a:gridCol>
              </a:tblGrid>
              <a:tr h="547893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300" dirty="0">
                          <a:effectLst/>
                        </a:rPr>
                        <a:t>Сегодня на уроке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23" marR="43223" marT="0" marB="0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500" dirty="0">
                          <a:effectLst/>
                        </a:rPr>
                        <a:t>Я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23" marR="4322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М:  </a:t>
                      </a:r>
                      <a:r>
                        <a:rPr lang="ru-RU" sz="2000" dirty="0">
                          <a:effectLst/>
                        </a:rPr>
                        <a:t>узнал, открыл для себя…</a:t>
                      </a:r>
                      <a:r>
                        <a:rPr lang="ru-RU" sz="1800" dirty="0">
                          <a:effectLst/>
                        </a:rPr>
                        <a:t>  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23" marR="43223" marT="0" marB="0"/>
                </a:tc>
                <a:extLst>
                  <a:ext uri="{0D108BD9-81ED-4DB2-BD59-A6C34878D82A}">
                    <a16:rowId xmlns="" xmlns:a16="http://schemas.microsoft.com/office/drawing/2014/main" val="1880570440"/>
                  </a:ext>
                </a:extLst>
              </a:tr>
              <a:tr h="5478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Б: </a:t>
                      </a:r>
                      <a:r>
                        <a:rPr lang="ru-RU" sz="2000" dirty="0">
                          <a:effectLst/>
                        </a:rPr>
                        <a:t>научился, смог…</a:t>
                      </a:r>
                      <a:r>
                        <a:rPr lang="ru-RU" sz="1800" dirty="0">
                          <a:effectLst/>
                        </a:rPr>
                        <a:t>  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23" marR="43223" marT="0" marB="0"/>
                </a:tc>
                <a:extLst>
                  <a:ext uri="{0D108BD9-81ED-4DB2-BD59-A6C34878D82A}">
                    <a16:rowId xmlns="" xmlns:a16="http://schemas.microsoft.com/office/drawing/2014/main" val="2150176303"/>
                  </a:ext>
                </a:extLst>
              </a:tr>
              <a:tr h="9013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С:</a:t>
                      </a:r>
                      <a:r>
                        <a:rPr lang="ru-RU" sz="180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у меня получилось…,  мне понравилось…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23" marR="43223" marT="0" marB="0"/>
                </a:tc>
                <a:extLst>
                  <a:ext uri="{0D108BD9-81ED-4DB2-BD59-A6C34878D82A}">
                    <a16:rowId xmlns="" xmlns:a16="http://schemas.microsoft.com/office/drawing/2014/main" val="4278173280"/>
                  </a:ext>
                </a:extLst>
              </a:tr>
              <a:tr h="9013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У:</a:t>
                      </a:r>
                      <a:r>
                        <a:rPr lang="ru-RU" sz="1800" b="1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могу похвалить себя и своих одноклассников за …</a:t>
                      </a:r>
                      <a:r>
                        <a:rPr lang="ru-RU" sz="1800" dirty="0">
                          <a:effectLst/>
                        </a:rPr>
                        <a:t>  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23" marR="43223" marT="0" marB="0"/>
                </a:tc>
                <a:extLst>
                  <a:ext uri="{0D108BD9-81ED-4DB2-BD59-A6C34878D82A}">
                    <a16:rowId xmlns="" xmlns:a16="http://schemas.microsoft.com/office/drawing/2014/main" val="1807952316"/>
                  </a:ext>
                </a:extLst>
              </a:tr>
              <a:tr h="408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Б: </a:t>
                      </a: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для улучшения здоровья …</a:t>
                      </a:r>
                      <a:r>
                        <a:rPr lang="ru-RU" sz="1800" dirty="0">
                          <a:effectLst/>
                        </a:rPr>
                        <a:t>  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23" marR="43223" marT="0" marB="0"/>
                </a:tc>
                <a:extLst>
                  <a:ext uri="{0D108BD9-81ED-4DB2-BD59-A6C34878D82A}">
                    <a16:rowId xmlns="" xmlns:a16="http://schemas.microsoft.com/office/drawing/2014/main" val="1605570842"/>
                  </a:ext>
                </a:extLst>
              </a:tr>
            </a:tbl>
          </a:graphicData>
        </a:graphic>
      </p:graphicFrame>
      <p:pic>
        <p:nvPicPr>
          <p:cNvPr id="10" name="Picture 63" descr="D:\раб стол\Байлукова Н.А\Картинки\карт\Рисунок98.wmf">
            <a:extLst>
              <a:ext uri="{FF2B5EF4-FFF2-40B4-BE49-F238E27FC236}">
                <a16:creationId xmlns="" xmlns:a16="http://schemas.microsoft.com/office/drawing/2014/main" id="{BCC2FA46-8835-4416-8A80-8E5E28691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0438"/>
            <a:ext cx="1941513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>
            <a:extLst>
              <a:ext uri="{FF2B5EF4-FFF2-40B4-BE49-F238E27FC236}">
                <a16:creationId xmlns="" xmlns:a16="http://schemas.microsoft.com/office/drawing/2014/main" id="{11572B39-4275-4EBE-B75F-5BE827131097}"/>
              </a:ext>
            </a:extLst>
          </p:cNvPr>
          <p:cNvCxnSpPr/>
          <p:nvPr/>
        </p:nvCxnSpPr>
        <p:spPr>
          <a:xfrm flipV="1">
            <a:off x="2339752" y="2492896"/>
            <a:ext cx="720080" cy="93610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="" xmlns:a16="http://schemas.microsoft.com/office/drawing/2014/main" id="{2A209471-10F8-4E07-8815-00B62C95391A}"/>
              </a:ext>
            </a:extLst>
          </p:cNvPr>
          <p:cNvCxnSpPr>
            <a:cxnSpLocks/>
          </p:cNvCxnSpPr>
          <p:nvPr/>
        </p:nvCxnSpPr>
        <p:spPr>
          <a:xfrm flipV="1">
            <a:off x="2339752" y="2924944"/>
            <a:ext cx="864096" cy="64807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="" xmlns:a16="http://schemas.microsoft.com/office/drawing/2014/main" id="{FCF2CE85-B7E1-44C5-BBD6-3470BF24673C}"/>
              </a:ext>
            </a:extLst>
          </p:cNvPr>
          <p:cNvCxnSpPr>
            <a:cxnSpLocks/>
          </p:cNvCxnSpPr>
          <p:nvPr/>
        </p:nvCxnSpPr>
        <p:spPr>
          <a:xfrm flipV="1">
            <a:off x="2339752" y="3573016"/>
            <a:ext cx="792088" cy="14401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="" xmlns:a16="http://schemas.microsoft.com/office/drawing/2014/main" id="{8C194199-C886-457F-A991-390D0CA48262}"/>
              </a:ext>
            </a:extLst>
          </p:cNvPr>
          <p:cNvCxnSpPr>
            <a:cxnSpLocks/>
          </p:cNvCxnSpPr>
          <p:nvPr/>
        </p:nvCxnSpPr>
        <p:spPr>
          <a:xfrm>
            <a:off x="2267744" y="3897052"/>
            <a:ext cx="864096" cy="4783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="" xmlns:a16="http://schemas.microsoft.com/office/drawing/2014/main" id="{F4EBE047-AD6D-4D87-943C-CFB9EC7D6CD8}"/>
              </a:ext>
            </a:extLst>
          </p:cNvPr>
          <p:cNvCxnSpPr>
            <a:cxnSpLocks/>
          </p:cNvCxnSpPr>
          <p:nvPr/>
        </p:nvCxnSpPr>
        <p:spPr>
          <a:xfrm>
            <a:off x="2187352" y="3897052"/>
            <a:ext cx="944488" cy="14150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736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76DFB045-DFC7-452A-8289-C791A3AB393F}"/>
              </a:ext>
            </a:extLst>
          </p:cNvPr>
          <p:cNvSpPr>
            <a:spLocks noGrp="1"/>
          </p:cNvSpPr>
          <p:nvPr/>
        </p:nvSpPr>
        <p:spPr>
          <a:xfrm>
            <a:off x="685800" y="130325"/>
            <a:ext cx="7772400" cy="12961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ln/>
                <a:solidFill>
                  <a:schemeClr val="accent4"/>
                </a:solidFill>
              </a:rPr>
              <a:t>Спасибо за урок!</a:t>
            </a:r>
          </a:p>
        </p:txBody>
      </p:sp>
      <p:sp>
        <p:nvSpPr>
          <p:cNvPr id="12" name="Подзаголовок 4">
            <a:extLst>
              <a:ext uri="{FF2B5EF4-FFF2-40B4-BE49-F238E27FC236}">
                <a16:creationId xmlns="" xmlns:a16="http://schemas.microsoft.com/office/drawing/2014/main" id="{7353B853-D94D-4E9C-B396-BBAF2CEFE6EC}"/>
              </a:ext>
            </a:extLst>
          </p:cNvPr>
          <p:cNvSpPr>
            <a:spLocks noGrp="1"/>
          </p:cNvSpPr>
          <p:nvPr/>
        </p:nvSpPr>
        <p:spPr>
          <a:xfrm>
            <a:off x="1371600" y="5458916"/>
            <a:ext cx="6400800" cy="126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dirty="0">
                <a:ln/>
                <a:solidFill>
                  <a:schemeClr val="accent4"/>
                </a:solidFill>
              </a:rPr>
              <a:t>Молодцы!</a:t>
            </a:r>
          </a:p>
        </p:txBody>
      </p:sp>
      <p:pic>
        <p:nvPicPr>
          <p:cNvPr id="11274" name="Picture 10" descr="ÐÐ°ÑÑÐ¸Ð½ÐºÐ¸ Ð¿Ð¾ Ð·Ð°Ð¿ÑÐ¾ÑÑ ÑÐ¾Ð»Ð½ÑÑÐºÐ¾ png">
            <a:extLst>
              <a:ext uri="{FF2B5EF4-FFF2-40B4-BE49-F238E27FC236}">
                <a16:creationId xmlns="" xmlns:a16="http://schemas.microsoft.com/office/drawing/2014/main" id="{CDCD101A-8707-431B-A7DD-009DF099D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81113"/>
            <a:ext cx="4572000" cy="429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24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Чистописание</a:t>
            </a:r>
          </a:p>
        </p:txBody>
      </p:sp>
      <p:grpSp>
        <p:nvGrpSpPr>
          <p:cNvPr id="22" name="Group 4">
            <a:extLst>
              <a:ext uri="{FF2B5EF4-FFF2-40B4-BE49-F238E27FC236}">
                <a16:creationId xmlns="" xmlns:a16="http://schemas.microsoft.com/office/drawing/2014/main" id="{14486971-C453-4F8D-8A5F-FC7E211418D1}"/>
              </a:ext>
            </a:extLst>
          </p:cNvPr>
          <p:cNvGrpSpPr>
            <a:grpSpLocks/>
          </p:cNvGrpSpPr>
          <p:nvPr/>
        </p:nvGrpSpPr>
        <p:grpSpPr bwMode="auto">
          <a:xfrm>
            <a:off x="323528" y="1232693"/>
            <a:ext cx="8605838" cy="4392613"/>
            <a:chOff x="158" y="300"/>
            <a:chExt cx="5421" cy="2767"/>
          </a:xfrm>
        </p:grpSpPr>
        <p:sp>
          <p:nvSpPr>
            <p:cNvPr id="23" name="Line 5">
              <a:extLst>
                <a:ext uri="{FF2B5EF4-FFF2-40B4-BE49-F238E27FC236}">
                  <a16:creationId xmlns="" xmlns:a16="http://schemas.microsoft.com/office/drawing/2014/main" id="{A4C05CF7-9C3B-4F4E-A7F3-2163CE0B50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" y="300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6">
              <a:extLst>
                <a:ext uri="{FF2B5EF4-FFF2-40B4-BE49-F238E27FC236}">
                  <a16:creationId xmlns="" xmlns:a16="http://schemas.microsoft.com/office/drawing/2014/main" id="{6531682E-D5A9-443C-AA8D-B4B55E8A13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" y="1661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7">
              <a:extLst>
                <a:ext uri="{FF2B5EF4-FFF2-40B4-BE49-F238E27FC236}">
                  <a16:creationId xmlns="" xmlns:a16="http://schemas.microsoft.com/office/drawing/2014/main" id="{E7DD11B5-42B4-4701-8E46-A5B2533030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" y="3067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6" name="Group 17">
            <a:extLst>
              <a:ext uri="{FF2B5EF4-FFF2-40B4-BE49-F238E27FC236}">
                <a16:creationId xmlns="" xmlns:a16="http://schemas.microsoft.com/office/drawing/2014/main" id="{3CA12600-C15F-42D7-95CC-40B1116E4A62}"/>
              </a:ext>
            </a:extLst>
          </p:cNvPr>
          <p:cNvGrpSpPr>
            <a:grpSpLocks/>
          </p:cNvGrpSpPr>
          <p:nvPr/>
        </p:nvGrpSpPr>
        <p:grpSpPr bwMode="auto">
          <a:xfrm>
            <a:off x="4779641" y="3320256"/>
            <a:ext cx="3033712" cy="4105275"/>
            <a:chOff x="2971" y="1615"/>
            <a:chExt cx="1911" cy="2586"/>
          </a:xfrm>
        </p:grpSpPr>
        <p:sp>
          <p:nvSpPr>
            <p:cNvPr id="27" name="Freeform 15">
              <a:extLst>
                <a:ext uri="{FF2B5EF4-FFF2-40B4-BE49-F238E27FC236}">
                  <a16:creationId xmlns="" xmlns:a16="http://schemas.microsoft.com/office/drawing/2014/main" id="{03A42C6B-F7C2-443E-9E86-7D9DB5886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" y="1691"/>
              <a:ext cx="960" cy="1353"/>
            </a:xfrm>
            <a:custGeom>
              <a:avLst/>
              <a:gdLst>
                <a:gd name="T0" fmla="*/ 960 w 960"/>
                <a:gd name="T1" fmla="*/ 884 h 1353"/>
                <a:gd name="T2" fmla="*/ 476 w 960"/>
                <a:gd name="T3" fmla="*/ 1278 h 1353"/>
                <a:gd name="T4" fmla="*/ 247 w 960"/>
                <a:gd name="T5" fmla="*/ 1278 h 1353"/>
                <a:gd name="T6" fmla="*/ 339 w 960"/>
                <a:gd name="T7" fmla="*/ 830 h 1353"/>
                <a:gd name="T8" fmla="*/ 595 w 960"/>
                <a:gd name="T9" fmla="*/ 290 h 1353"/>
                <a:gd name="T10" fmla="*/ 567 w 960"/>
                <a:gd name="T11" fmla="*/ 71 h 1353"/>
                <a:gd name="T12" fmla="*/ 375 w 960"/>
                <a:gd name="T13" fmla="*/ 34 h 1353"/>
                <a:gd name="T14" fmla="*/ 0 w 960"/>
                <a:gd name="T15" fmla="*/ 278 h 13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60"/>
                <a:gd name="T25" fmla="*/ 0 h 1353"/>
                <a:gd name="T26" fmla="*/ 960 w 960"/>
                <a:gd name="T27" fmla="*/ 1353 h 13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60" h="1353">
                  <a:moveTo>
                    <a:pt x="960" y="884"/>
                  </a:moveTo>
                  <a:cubicBezTo>
                    <a:pt x="879" y="950"/>
                    <a:pt x="595" y="1212"/>
                    <a:pt x="476" y="1278"/>
                  </a:cubicBezTo>
                  <a:cubicBezTo>
                    <a:pt x="357" y="1344"/>
                    <a:pt x="270" y="1353"/>
                    <a:pt x="247" y="1278"/>
                  </a:cubicBezTo>
                  <a:cubicBezTo>
                    <a:pt x="224" y="1203"/>
                    <a:pt x="281" y="995"/>
                    <a:pt x="339" y="830"/>
                  </a:cubicBezTo>
                  <a:cubicBezTo>
                    <a:pt x="397" y="665"/>
                    <a:pt x="557" y="417"/>
                    <a:pt x="595" y="290"/>
                  </a:cubicBezTo>
                  <a:cubicBezTo>
                    <a:pt x="633" y="163"/>
                    <a:pt x="604" y="114"/>
                    <a:pt x="567" y="71"/>
                  </a:cubicBezTo>
                  <a:cubicBezTo>
                    <a:pt x="530" y="28"/>
                    <a:pt x="469" y="0"/>
                    <a:pt x="375" y="34"/>
                  </a:cubicBezTo>
                  <a:cubicBezTo>
                    <a:pt x="281" y="68"/>
                    <a:pt x="78" y="227"/>
                    <a:pt x="0" y="278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8" name="Freeform 16">
              <a:extLst>
                <a:ext uri="{FF2B5EF4-FFF2-40B4-BE49-F238E27FC236}">
                  <a16:creationId xmlns="" xmlns:a16="http://schemas.microsoft.com/office/drawing/2014/main" id="{6BD5F4C1-8E99-4C29-8B58-499891492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" y="1691"/>
              <a:ext cx="1088" cy="2510"/>
            </a:xfrm>
            <a:custGeom>
              <a:avLst/>
              <a:gdLst>
                <a:gd name="T0" fmla="*/ 0 w 576"/>
                <a:gd name="T1" fmla="*/ 1320 h 1320"/>
                <a:gd name="T2" fmla="*/ 576 w 576"/>
                <a:gd name="T3" fmla="*/ 0 h 1320"/>
                <a:gd name="T4" fmla="*/ 0 60000 65536"/>
                <a:gd name="T5" fmla="*/ 0 60000 65536"/>
                <a:gd name="T6" fmla="*/ 0 w 576"/>
                <a:gd name="T7" fmla="*/ 0 h 1320"/>
                <a:gd name="T8" fmla="*/ 576 w 576"/>
                <a:gd name="T9" fmla="*/ 1320 h 13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6" h="1320">
                  <a:moveTo>
                    <a:pt x="0" y="1320"/>
                  </a:moveTo>
                  <a:cubicBezTo>
                    <a:pt x="96" y="1100"/>
                    <a:pt x="456" y="275"/>
                    <a:pt x="576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9" name="AutoShape 12">
              <a:extLst>
                <a:ext uri="{FF2B5EF4-FFF2-40B4-BE49-F238E27FC236}">
                  <a16:creationId xmlns="" xmlns:a16="http://schemas.microsoft.com/office/drawing/2014/main" id="{E0E808E9-0F8F-4DE8-8E64-7E035DF097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1" y="1888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0" name="AutoShape 11">
              <a:extLst>
                <a:ext uri="{FF2B5EF4-FFF2-40B4-BE49-F238E27FC236}">
                  <a16:creationId xmlns="" xmlns:a16="http://schemas.microsoft.com/office/drawing/2014/main" id="{36FB745E-C7CF-4380-9BFB-A6E45A127A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1615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31" name="Group 18">
            <a:extLst>
              <a:ext uri="{FF2B5EF4-FFF2-40B4-BE49-F238E27FC236}">
                <a16:creationId xmlns="" xmlns:a16="http://schemas.microsoft.com/office/drawing/2014/main" id="{481792E3-9B1B-4128-98EE-02C47C05D6E0}"/>
              </a:ext>
            </a:extLst>
          </p:cNvPr>
          <p:cNvGrpSpPr>
            <a:grpSpLocks/>
          </p:cNvGrpSpPr>
          <p:nvPr/>
        </p:nvGrpSpPr>
        <p:grpSpPr bwMode="auto">
          <a:xfrm>
            <a:off x="828353" y="1227931"/>
            <a:ext cx="4421188" cy="4308475"/>
            <a:chOff x="476" y="297"/>
            <a:chExt cx="2785" cy="2714"/>
          </a:xfrm>
        </p:grpSpPr>
        <p:sp>
          <p:nvSpPr>
            <p:cNvPr id="32" name="Freeform 13">
              <a:extLst>
                <a:ext uri="{FF2B5EF4-FFF2-40B4-BE49-F238E27FC236}">
                  <a16:creationId xmlns="" xmlns:a16="http://schemas.microsoft.com/office/drawing/2014/main" id="{D7E079DD-E23B-44AD-934C-E5220D8A0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" y="594"/>
              <a:ext cx="1801" cy="2417"/>
            </a:xfrm>
            <a:custGeom>
              <a:avLst/>
              <a:gdLst>
                <a:gd name="T0" fmla="*/ 22 w 1801"/>
                <a:gd name="T1" fmla="*/ 2019 h 2417"/>
                <a:gd name="T2" fmla="*/ 22 w 1801"/>
                <a:gd name="T3" fmla="*/ 2226 h 2417"/>
                <a:gd name="T4" fmla="*/ 153 w 1801"/>
                <a:gd name="T5" fmla="*/ 2391 h 2417"/>
                <a:gd name="T6" fmla="*/ 466 w 1801"/>
                <a:gd name="T7" fmla="*/ 2316 h 2417"/>
                <a:gd name="T8" fmla="*/ 871 w 1801"/>
                <a:gd name="T9" fmla="*/ 1781 h 2417"/>
                <a:gd name="T10" fmla="*/ 1801 w 1801"/>
                <a:gd name="T11" fmla="*/ 0 h 24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01"/>
                <a:gd name="T19" fmla="*/ 0 h 2417"/>
                <a:gd name="T20" fmla="*/ 1801 w 1801"/>
                <a:gd name="T21" fmla="*/ 2417 h 24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01" h="2417">
                  <a:moveTo>
                    <a:pt x="22" y="2019"/>
                  </a:moveTo>
                  <a:cubicBezTo>
                    <a:pt x="11" y="2091"/>
                    <a:pt x="0" y="2164"/>
                    <a:pt x="22" y="2226"/>
                  </a:cubicBezTo>
                  <a:cubicBezTo>
                    <a:pt x="44" y="2288"/>
                    <a:pt x="79" y="2377"/>
                    <a:pt x="153" y="2391"/>
                  </a:cubicBezTo>
                  <a:cubicBezTo>
                    <a:pt x="227" y="2406"/>
                    <a:pt x="346" y="2417"/>
                    <a:pt x="466" y="2316"/>
                  </a:cubicBezTo>
                  <a:cubicBezTo>
                    <a:pt x="585" y="2214"/>
                    <a:pt x="648" y="2167"/>
                    <a:pt x="871" y="1781"/>
                  </a:cubicBezTo>
                  <a:cubicBezTo>
                    <a:pt x="1094" y="1395"/>
                    <a:pt x="1607" y="371"/>
                    <a:pt x="1801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3" name="Freeform 14">
              <a:extLst>
                <a:ext uri="{FF2B5EF4-FFF2-40B4-BE49-F238E27FC236}">
                  <a16:creationId xmlns="" xmlns:a16="http://schemas.microsoft.com/office/drawing/2014/main" id="{A890FD69-7BAC-4F0E-AC63-738A738B19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4" y="297"/>
              <a:ext cx="1957" cy="1093"/>
            </a:xfrm>
            <a:custGeom>
              <a:avLst/>
              <a:gdLst>
                <a:gd name="T0" fmla="*/ 525 w 1957"/>
                <a:gd name="T1" fmla="*/ 690 h 1093"/>
                <a:gd name="T2" fmla="*/ 223 w 1957"/>
                <a:gd name="T3" fmla="*/ 791 h 1093"/>
                <a:gd name="T4" fmla="*/ 31 w 1957"/>
                <a:gd name="T5" fmla="*/ 608 h 1093"/>
                <a:gd name="T6" fmla="*/ 67 w 1957"/>
                <a:gd name="T7" fmla="*/ 316 h 1093"/>
                <a:gd name="T8" fmla="*/ 436 w 1957"/>
                <a:gd name="T9" fmla="*/ 88 h 1093"/>
                <a:gd name="T10" fmla="*/ 1421 w 1957"/>
                <a:gd name="T11" fmla="*/ 23 h 1093"/>
                <a:gd name="T12" fmla="*/ 1878 w 1957"/>
                <a:gd name="T13" fmla="*/ 224 h 1093"/>
                <a:gd name="T14" fmla="*/ 1896 w 1957"/>
                <a:gd name="T15" fmla="*/ 599 h 1093"/>
                <a:gd name="T16" fmla="*/ 1613 w 1957"/>
                <a:gd name="T17" fmla="*/ 919 h 1093"/>
                <a:gd name="T18" fmla="*/ 863 w 1957"/>
                <a:gd name="T19" fmla="*/ 1093 h 109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57"/>
                <a:gd name="T31" fmla="*/ 0 h 1093"/>
                <a:gd name="T32" fmla="*/ 1957 w 1957"/>
                <a:gd name="T33" fmla="*/ 1093 h 109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57" h="1093">
                  <a:moveTo>
                    <a:pt x="525" y="690"/>
                  </a:moveTo>
                  <a:cubicBezTo>
                    <a:pt x="475" y="705"/>
                    <a:pt x="305" y="805"/>
                    <a:pt x="223" y="791"/>
                  </a:cubicBezTo>
                  <a:cubicBezTo>
                    <a:pt x="141" y="777"/>
                    <a:pt x="57" y="687"/>
                    <a:pt x="31" y="608"/>
                  </a:cubicBezTo>
                  <a:cubicBezTo>
                    <a:pt x="5" y="529"/>
                    <a:pt x="0" y="403"/>
                    <a:pt x="67" y="316"/>
                  </a:cubicBezTo>
                  <a:cubicBezTo>
                    <a:pt x="134" y="229"/>
                    <a:pt x="210" y="137"/>
                    <a:pt x="436" y="88"/>
                  </a:cubicBezTo>
                  <a:cubicBezTo>
                    <a:pt x="662" y="39"/>
                    <a:pt x="1181" y="0"/>
                    <a:pt x="1421" y="23"/>
                  </a:cubicBezTo>
                  <a:cubicBezTo>
                    <a:pt x="1661" y="46"/>
                    <a:pt x="1799" y="128"/>
                    <a:pt x="1878" y="224"/>
                  </a:cubicBezTo>
                  <a:cubicBezTo>
                    <a:pt x="1957" y="320"/>
                    <a:pt x="1940" y="483"/>
                    <a:pt x="1896" y="599"/>
                  </a:cubicBezTo>
                  <a:cubicBezTo>
                    <a:pt x="1852" y="715"/>
                    <a:pt x="1785" y="837"/>
                    <a:pt x="1613" y="919"/>
                  </a:cubicBezTo>
                  <a:cubicBezTo>
                    <a:pt x="1441" y="1001"/>
                    <a:pt x="1019" y="1057"/>
                    <a:pt x="863" y="1093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4" name="AutoShape 10">
              <a:extLst>
                <a:ext uri="{FF2B5EF4-FFF2-40B4-BE49-F238E27FC236}">
                  <a16:creationId xmlns="" xmlns:a16="http://schemas.microsoft.com/office/drawing/2014/main" id="{264BC2F3-8286-40A3-8292-D81BDD743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6" y="980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5" name="AutoShape 9">
              <a:extLst>
                <a:ext uri="{FF2B5EF4-FFF2-40B4-BE49-F238E27FC236}">
                  <a16:creationId xmlns="" xmlns:a16="http://schemas.microsoft.com/office/drawing/2014/main" id="{6EFA1C54-27A2-4966-AF09-6FD280D5A3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1" y="572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36" name="AutoShape 19">
            <a:extLst>
              <a:ext uri="{FF2B5EF4-FFF2-40B4-BE49-F238E27FC236}">
                <a16:creationId xmlns="" xmlns:a16="http://schemas.microsoft.com/office/drawing/2014/main" id="{75705095-7FEC-4DF7-9679-87634C50A88E}"/>
              </a:ext>
            </a:extLst>
          </p:cNvPr>
          <p:cNvSpPr>
            <a:spLocks noChangeArrowheads="1"/>
          </p:cNvSpPr>
          <p:nvPr/>
        </p:nvSpPr>
        <p:spPr bwMode="auto">
          <a:xfrm rot="12875164">
            <a:off x="3614416" y="1808956"/>
            <a:ext cx="649287" cy="144462"/>
          </a:xfrm>
          <a:prstGeom prst="homePlate">
            <a:avLst>
              <a:gd name="adj" fmla="val 112363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860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5.78035E-7 C -0.03385 0.0837 -0.15555 0.40601 -0.20364 0.5022 C -0.25173 0.59838 -0.27135 0.5815 -0.28889 0.57665 C -0.30642 0.57179 -0.30434 0.49433 -0.3085 0.4726 " pathEditMode="relative" rAng="0" ptsTypes="aaaa">
                                      <p:cBhvr>
                                        <p:cTn id="6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34" y="299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98 0.11746 C -0.08889 0.11676 -0.10781 0.12023 -0.11805 0.11329 C -0.1283 0.10636 -0.13871 0.09341 -0.14496 0.07514 C -0.15121 0.05688 -0.16475 0.02335 -0.15607 0.00324 C -0.14739 -0.01688 -0.12257 -0.03699 -0.09253 -0.04532 C -0.0625 -0.05364 -0.01111 -0.05017 0.02483 -0.0474 C 0.06077 -0.04462 0.10157 -0.03908 0.12327 -0.02844 C 0.14497 -0.0178 0.14914 0.00139 0.15504 0.01595 C 0.16094 0.03052 0.16007 0.04069 0.15816 0.05827 C 0.15625 0.07584 0.15417 0.10289 0.14393 0.12162 C 0.13368 0.14035 0.12257 0.15699 0.09636 0.1704 C 0.07014 0.18381 0.00955 0.19561 -0.01319 0.20208 " pathEditMode="relative" rAng="0" ptsTypes="aaaaaaaaaaaa">
                                      <p:cBhvr>
                                        <p:cTn id="9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8" y="-4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775 0.2622 C 0.28368 0.30705 0.24219 0.43977 0.21372 0.53179 C 0.18525 0.62381 0.14462 0.75607 0.12639 0.81503 " pathEditMode="relative" rAng="0" ptsTypes="aaa">
                                      <p:cBhvr>
                                        <p:cTn id="12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76" y="27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448 0.33572 C 0.29375 0.32393 0.37917 0.24231 0.38993 0.26543 C 0.4007 0.28855 0.3474 0.42358 0.33924 0.47468 C 0.33108 0.52578 0.32205 0.57272 0.3408 0.57202 C 0.35955 0.57133 0.42882 0.49156 0.45191 0.47052 " pathEditMode="relative" rAng="0" ptsTypes="aaaaa">
                                      <p:cBhvr>
                                        <p:cTn id="15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72" y="7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6" grpId="2" animBg="1"/>
      <p:bldP spid="36" grpId="3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Чистописание</a:t>
            </a:r>
          </a:p>
        </p:txBody>
      </p:sp>
      <p:pic>
        <p:nvPicPr>
          <p:cNvPr id="6" name="Объект 5" descr="C:\Users\Lexa\Desktop\03.jpg">
            <a:extLst>
              <a:ext uri="{FF2B5EF4-FFF2-40B4-BE49-F238E27FC236}">
                <a16:creationId xmlns="" xmlns:a16="http://schemas.microsoft.com/office/drawing/2014/main" id="{8455F33C-92D1-4666-8311-E99068CABC6D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932040" y="3573016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67544" y="1556792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/>
              <a:t>РРР </a:t>
            </a:r>
            <a:r>
              <a:rPr lang="ru-RU" sz="4800" b="1" dirty="0" err="1"/>
              <a:t>Ро</a:t>
            </a:r>
            <a:r>
              <a:rPr lang="ru-RU" sz="4800" b="1" dirty="0"/>
              <a:t> Ре </a:t>
            </a:r>
            <a:r>
              <a:rPr lang="ru-RU" sz="4800" b="1" dirty="0" err="1"/>
              <a:t>Рье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49900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Словарная работа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21E3919-E8B4-4774-ABA7-20EE2929E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Спишите </a:t>
            </a:r>
            <a:r>
              <a:rPr lang="ru-RU" sz="2400" dirty="0" smtClean="0"/>
              <a:t>  предложение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/>
              <a:t>Моя Родина </a:t>
            </a:r>
            <a:r>
              <a:rPr lang="ru-RU" dirty="0"/>
              <a:t>-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Объект 3">
            <a:extLst>
              <a:ext uri="{FF2B5EF4-FFF2-40B4-BE49-F238E27FC236}">
                <a16:creationId xmlns="" xmlns:a16="http://schemas.microsoft.com/office/drawing/2014/main" id="{A28C4C35-7C5F-41B4-A38A-62B5176B7143}"/>
              </a:ext>
            </a:extLst>
          </p:cNvPr>
          <p:cNvSpPr txBox="1">
            <a:spLocks/>
          </p:cNvSpPr>
          <p:nvPr/>
        </p:nvSpPr>
        <p:spPr>
          <a:xfrm>
            <a:off x="2123728" y="2627967"/>
            <a:ext cx="5349280" cy="29417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       </a:t>
            </a:r>
            <a:r>
              <a:rPr lang="en-US" b="1" dirty="0"/>
              <a:t> </a:t>
            </a:r>
            <a:r>
              <a:rPr lang="ru-RU" dirty="0"/>
              <a:t>Р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u="sng" dirty="0">
                <a:solidFill>
                  <a:srgbClr val="FF0000"/>
                </a:solidFill>
              </a:rPr>
              <a:t>сс</a:t>
            </a:r>
            <a:r>
              <a:rPr lang="ru-RU" dirty="0"/>
              <a:t>ия.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  <p:pic>
        <p:nvPicPr>
          <p:cNvPr id="2060" name="Picture 12" descr="ÐÐ°ÑÑÐ¸Ð½ÐºÐ¸ Ð¿Ð¾ Ð·Ð°Ð¿ÑÐ¾ÑÑ ÑÐ¾ÑÑÐ¸Ñ Ð¼Ð°ÑÐµÑÐ¸Ðº png">
            <a:extLst>
              <a:ext uri="{FF2B5EF4-FFF2-40B4-BE49-F238E27FC236}">
                <a16:creationId xmlns="" xmlns:a16="http://schemas.microsoft.com/office/drawing/2014/main" id="{3F0862AC-9B8A-49C7-8CC8-1117651E1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429000"/>
            <a:ext cx="4857328" cy="267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C9A3EC83-5B10-4E82-B2C4-57CBE92EE0CB}"/>
              </a:ext>
            </a:extLst>
          </p:cNvPr>
          <p:cNvSpPr/>
          <p:nvPr/>
        </p:nvSpPr>
        <p:spPr>
          <a:xfrm>
            <a:off x="3707904" y="2661663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222222"/>
                </a:solidFill>
                <a:latin typeface="arial" panose="020B0604020202020204" pitchFamily="34" charset="0"/>
              </a:rPr>
              <a:t> ́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4659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Словарная работа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21E3919-E8B4-4774-ABA7-20EE2929E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Москва</a:t>
            </a:r>
            <a:r>
              <a:rPr lang="ru-RU" b="1" dirty="0"/>
              <a:t> -</a:t>
            </a:r>
          </a:p>
        </p:txBody>
      </p:sp>
      <p:sp>
        <p:nvSpPr>
          <p:cNvPr id="7" name="Объект 3">
            <a:extLst>
              <a:ext uri="{FF2B5EF4-FFF2-40B4-BE49-F238E27FC236}">
                <a16:creationId xmlns="" xmlns:a16="http://schemas.microsoft.com/office/drawing/2014/main" id="{A28C4C35-7C5F-41B4-A38A-62B5176B7143}"/>
              </a:ext>
            </a:extLst>
          </p:cNvPr>
          <p:cNvSpPr txBox="1">
            <a:spLocks/>
          </p:cNvSpPr>
          <p:nvPr/>
        </p:nvSpPr>
        <p:spPr>
          <a:xfrm>
            <a:off x="2123728" y="2215405"/>
            <a:ext cx="5544616" cy="29417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главный гор</a:t>
            </a:r>
            <a:r>
              <a:rPr lang="ru-RU" u="sng" dirty="0">
                <a:solidFill>
                  <a:srgbClr val="FF0000"/>
                </a:solidFill>
              </a:rPr>
              <a:t>о</a:t>
            </a:r>
            <a:r>
              <a:rPr lang="ru-RU" dirty="0"/>
              <a:t>д нашей России.</a:t>
            </a:r>
          </a:p>
        </p:txBody>
      </p:sp>
      <p:pic>
        <p:nvPicPr>
          <p:cNvPr id="2056" name="Picture 8" descr="ÐÐ°ÑÑÐ¸Ð½ÐºÐ¸ Ð¿Ð¾ Ð·Ð°Ð¿ÑÐ¾ÑÑ Ð¼Ð¾ÑÐºÐ²Ð° png">
            <a:extLst>
              <a:ext uri="{FF2B5EF4-FFF2-40B4-BE49-F238E27FC236}">
                <a16:creationId xmlns="" xmlns:a16="http://schemas.microsoft.com/office/drawing/2014/main" id="{75C95F5F-BC5A-472C-888B-454D1CD7B7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55" b="99627" l="5851" r="97872">
                        <a14:foregroundMark x1="9574" y1="81343" x2="16489" y2="99627"/>
                        <a14:foregroundMark x1="16489" y1="99627" x2="80319" y2="99627"/>
                        <a14:foregroundMark x1="80319" y1="99627" x2="98936" y2="86194"/>
                        <a14:foregroundMark x1="98936" y1="86194" x2="75532" y2="79478"/>
                        <a14:foregroundMark x1="85638" y1="78731" x2="14362" y2="89179"/>
                        <a14:foregroundMark x1="14362" y1="89179" x2="38830" y2="99254"/>
                        <a14:foregroundMark x1="38830" y1="99254" x2="42021" y2="99254"/>
                        <a14:foregroundMark x1="7979" y1="90672" x2="5851" y2="996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7311"/>
            <a:ext cx="2808312" cy="400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A95FDAC-6A93-4172-9763-D8F6279D1E9F}"/>
              </a:ext>
            </a:extLst>
          </p:cNvPr>
          <p:cNvSpPr/>
          <p:nvPr/>
        </p:nvSpPr>
        <p:spPr>
          <a:xfrm>
            <a:off x="3877476" y="2229148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222222"/>
                </a:solidFill>
                <a:latin typeface="arial" panose="020B0604020202020204" pitchFamily="34" charset="0"/>
              </a:rPr>
              <a:t> ́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0841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Почему слова написали с заглавной буквы?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21E3919-E8B4-4774-ABA7-20EE2929E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08520" y="2150631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/>
              <a:t>      </a:t>
            </a:r>
            <a:r>
              <a:rPr lang="ru-RU" sz="4800" b="1" dirty="0"/>
              <a:t> Россия </a:t>
            </a:r>
          </a:p>
          <a:p>
            <a:pPr marL="0" indent="0" algn="ctr">
              <a:buNone/>
            </a:pPr>
            <a:r>
              <a:rPr lang="ru-RU" sz="4800" dirty="0"/>
              <a:t> </a:t>
            </a:r>
          </a:p>
        </p:txBody>
      </p:sp>
      <p:sp>
        <p:nvSpPr>
          <p:cNvPr id="7" name="Объект 3">
            <a:extLst>
              <a:ext uri="{FF2B5EF4-FFF2-40B4-BE49-F238E27FC236}">
                <a16:creationId xmlns="" xmlns:a16="http://schemas.microsoft.com/office/drawing/2014/main" id="{A28C4C35-7C5F-41B4-A38A-62B5176B7143}"/>
              </a:ext>
            </a:extLst>
          </p:cNvPr>
          <p:cNvSpPr txBox="1">
            <a:spLocks/>
          </p:cNvSpPr>
          <p:nvPr/>
        </p:nvSpPr>
        <p:spPr>
          <a:xfrm>
            <a:off x="2555776" y="2102122"/>
            <a:ext cx="5349280" cy="29417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 </a:t>
            </a:r>
            <a:r>
              <a:rPr lang="ru-RU" b="1" dirty="0"/>
              <a:t>                              </a:t>
            </a:r>
            <a:r>
              <a:rPr lang="ru-RU" sz="4800" b="1" dirty="0"/>
              <a:t>Москва</a:t>
            </a:r>
          </a:p>
        </p:txBody>
      </p:sp>
      <p:pic>
        <p:nvPicPr>
          <p:cNvPr id="2056" name="Picture 8" descr="ÐÐ°ÑÑÐ¸Ð½ÐºÐ¸ Ð¿Ð¾ Ð·Ð°Ð¿ÑÐ¾ÑÑ Ð¼Ð¾ÑÐºÐ²Ð° png">
            <a:extLst>
              <a:ext uri="{FF2B5EF4-FFF2-40B4-BE49-F238E27FC236}">
                <a16:creationId xmlns="" xmlns:a16="http://schemas.microsoft.com/office/drawing/2014/main" id="{75C95F5F-BC5A-472C-888B-454D1CD7B7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55" b="99627" l="5851" r="97872">
                        <a14:foregroundMark x1="9574" y1="81343" x2="16489" y2="99627"/>
                        <a14:foregroundMark x1="16489" y1="99627" x2="80319" y2="99627"/>
                        <a14:foregroundMark x1="80319" y1="99627" x2="98936" y2="86194"/>
                        <a14:foregroundMark x1="98936" y1="86194" x2="75532" y2="79478"/>
                        <a14:foregroundMark x1="85638" y1="78731" x2="14362" y2="89179"/>
                        <a14:foregroundMark x1="14362" y1="89179" x2="38830" y2="99254"/>
                        <a14:foregroundMark x1="38830" y1="99254" x2="42021" y2="99254"/>
                        <a14:foregroundMark x1="7979" y1="90672" x2="5851" y2="996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852" y="2580024"/>
            <a:ext cx="2808312" cy="400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ÐÐ°ÑÑÐ¸Ð½ÐºÐ¸ Ð¿Ð¾ Ð·Ð°Ð¿ÑÐ¾ÑÑ ÑÐ¾ÑÑÐ¸Ñ Ð¼Ð°ÑÐµÑÐ¸Ðº png">
            <a:extLst>
              <a:ext uri="{FF2B5EF4-FFF2-40B4-BE49-F238E27FC236}">
                <a16:creationId xmlns="" xmlns:a16="http://schemas.microsoft.com/office/drawing/2014/main" id="{3F0862AC-9B8A-49C7-8CC8-1117651E1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573016"/>
            <a:ext cx="4857328" cy="3103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89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Тема урока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65FAB97-5DE0-47E8-AEEC-301C9FFB04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900" b="1" dirty="0"/>
              <a:t>«Имена собственные. Заглавная буква в географических названиях .»</a:t>
            </a:r>
          </a:p>
          <a:p>
            <a:pPr marL="0" indent="0" algn="ctr">
              <a:buNone/>
            </a:pPr>
            <a:endParaRPr lang="ru-RU" sz="3600" b="1" dirty="0"/>
          </a:p>
          <a:p>
            <a:pPr marL="0" indent="0">
              <a:buNone/>
            </a:pPr>
            <a:r>
              <a:rPr lang="ru-RU" sz="2800" b="1" dirty="0"/>
              <a:t>Сегодня на уроке предстоит:</a:t>
            </a:r>
          </a:p>
          <a:p>
            <a:r>
              <a:rPr lang="ru-RU" sz="2800" dirty="0"/>
              <a:t> углубить знания   о собственных   именах существительных;</a:t>
            </a:r>
          </a:p>
          <a:p>
            <a:r>
              <a:rPr lang="ru-RU" sz="2800" dirty="0"/>
              <a:t>совершенствовать навык  правописания заглавной буквы в географических названиях;</a:t>
            </a:r>
          </a:p>
          <a:p>
            <a:r>
              <a:rPr lang="ru-RU" sz="2800" dirty="0"/>
              <a:t>узнать об истории возникновения названий </a:t>
            </a:r>
          </a:p>
          <a:p>
            <a:pPr marL="0" indent="0">
              <a:buNone/>
            </a:pPr>
            <a:r>
              <a:rPr lang="ru-RU" sz="2800" dirty="0"/>
              <a:t>улиц нашего поселка.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Picture 2" descr="ÐÐ°ÑÑÐ¸Ð½ÐºÐ¸ Ð¿Ð¾ Ð·Ð°Ð¿ÑÐ¾ÑÑ Ð¼ÑÐ´ÑÐ¾ÑÑÑ png">
            <a:extLst>
              <a:ext uri="{FF2B5EF4-FFF2-40B4-BE49-F238E27FC236}">
                <a16:creationId xmlns="" xmlns:a16="http://schemas.microsoft.com/office/drawing/2014/main" id="{4C654CEB-D425-41C0-8A01-F8186661B0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17" b="97250" l="750" r="99750">
                        <a14:foregroundMark x1="10250" y1="47250" x2="9083" y2="45667"/>
                        <a14:foregroundMark x1="10167" y1="45667" x2="3917" y2="49167"/>
                        <a14:foregroundMark x1="3917" y1="49167" x2="83" y2="66333"/>
                        <a14:foregroundMark x1="83" y1="66333" x2="3917" y2="72750"/>
                        <a14:foregroundMark x1="3917" y1="72750" x2="10417" y2="74167"/>
                        <a14:foregroundMark x1="23181" y1="21292" x2="20824" y2="19333"/>
                        <a14:foregroundMark x1="24333" y1="22250" x2="23276" y2="21371"/>
                        <a14:foregroundMark x1="3514" y1="15936" x2="8917" y2="11583"/>
                        <a14:foregroundMark x1="8917" y1="11583" x2="31000" y2="833"/>
                        <a14:foregroundMark x1="31000" y1="833" x2="40083" y2="0"/>
                        <a14:foregroundMark x1="40083" y1="0" x2="68000" y2="750"/>
                        <a14:foregroundMark x1="68000" y1="750" x2="63499" y2="3693"/>
                        <a14:foregroundMark x1="56140" y1="6700" x2="54667" y2="7167"/>
                        <a14:foregroundMark x1="52214" y1="10721" x2="50583" y2="13083"/>
                        <a14:foregroundMark x1="54667" y1="7167" x2="54508" y2="7398"/>
                        <a14:foregroundMark x1="50583" y1="13083" x2="43750" y2="18167"/>
                        <a14:foregroundMark x1="43750" y1="18167" x2="24083" y2="22417"/>
                        <a14:foregroundMark x1="23500" y1="4417" x2="38000" y2="0"/>
                        <a14:foregroundMark x1="38000" y1="0" x2="60750" y2="1167"/>
                        <a14:foregroundMark x1="60750" y1="1167" x2="58290" y2="5781"/>
                        <a14:foregroundMark x1="51520" y1="9912" x2="50917" y2="10167"/>
                        <a14:foregroundMark x1="50917" y1="10167" x2="24250" y2="4417"/>
                        <a14:foregroundMark x1="29417" y1="1333" x2="41083" y2="167"/>
                        <a14:foregroundMark x1="41083" y1="167" x2="59333" y2="1167"/>
                        <a14:foregroundMark x1="59333" y1="1167" x2="66083" y2="917"/>
                        <a14:foregroundMark x1="81417" y1="31417" x2="99833" y2="3000"/>
                        <a14:foregroundMark x1="1417" y1="42833" x2="5000" y2="36833"/>
                        <a14:foregroundMark x1="5000" y1="36833" x2="3750" y2="29667"/>
                        <a14:foregroundMark x1="3750" y1="29667" x2="0" y2="22583"/>
                        <a14:foregroundMark x1="0" y1="22583" x2="833" y2="15667"/>
                        <a14:foregroundMark x1="833" y1="15667" x2="4417" y2="13333"/>
                        <a14:foregroundMark x1="19417" y1="46583" x2="14083" y2="41333"/>
                        <a14:foregroundMark x1="14083" y1="41333" x2="10500" y2="39583"/>
                        <a14:foregroundMark x1="34700" y1="94489" x2="33833" y2="97917"/>
                        <a14:foregroundMark x1="36487" y1="87427" x2="35832" y2="90018"/>
                        <a14:foregroundMark x1="37417" y1="83750" x2="37211" y2="84565"/>
                        <a14:foregroundMark x1="33833" y1="97917" x2="41500" y2="99500"/>
                        <a14:foregroundMark x1="41500" y1="99500" x2="41833" y2="91583"/>
                        <a14:foregroundMark x1="41833" y1="91583" x2="38750" y2="82833"/>
                        <a14:foregroundMark x1="35333" y1="95417" x2="42417" y2="99750"/>
                        <a14:foregroundMark x1="42417" y1="99750" x2="38500" y2="93917"/>
                        <a14:foregroundMark x1="35858" y1="94742" x2="34500" y2="95167"/>
                        <a14:foregroundMark x1="38500" y1="93917" x2="36170" y2="94645"/>
                        <a14:foregroundMark x1="55333" y1="94667" x2="61660" y2="97058"/>
                        <a14:foregroundMark x1="61664" y1="97053" x2="57500" y2="95417"/>
                        <a14:foregroundMark x1="38083" y1="27083" x2="36250" y2="27167"/>
                        <a14:foregroundMark x1="56333" y1="20417" x2="54167" y2="21250"/>
                        <a14:foregroundMark x1="53250" y1="16083" x2="60500" y2="16833"/>
                        <a14:foregroundMark x1="60500" y1="16833" x2="63333" y2="23250"/>
                        <a14:foregroundMark x1="63333" y1="23250" x2="58500" y2="28333"/>
                        <a14:foregroundMark x1="58500" y1="28333" x2="50500" y2="26083"/>
                        <a14:foregroundMark x1="50500" y1="26083" x2="48833" y2="18000"/>
                        <a14:foregroundMark x1="48833" y1="18000" x2="52083" y2="16083"/>
                        <a14:foregroundMark x1="35750" y1="24750" x2="42167" y2="29500"/>
                        <a14:foregroundMark x1="42167" y1="29500" x2="52167" y2="29500"/>
                        <a14:foregroundMark x1="52167" y1="29500" x2="59000" y2="27833"/>
                        <a14:foregroundMark x1="59000" y1="27833" x2="56917" y2="20750"/>
                        <a14:foregroundMark x1="56917" y1="20750" x2="41667" y2="23417"/>
                        <a14:foregroundMark x1="41667" y1="23417" x2="36167" y2="25500"/>
                        <a14:backgroundMark x1="2083" y1="17583" x2="17417" y2="18500"/>
                        <a14:backgroundMark x1="17417" y1="18500" x2="22833" y2="18000"/>
                        <a14:backgroundMark x1="18583" y1="17583" x2="2500" y2="17083"/>
                        <a14:backgroundMark x1="23500" y1="22000" x2="23500" y2="22000"/>
                        <a14:backgroundMark x1="64333" y1="4667" x2="51667" y2="10083"/>
                        <a14:backgroundMark x1="36500" y1="84750" x2="37167" y2="87250"/>
                        <a14:backgroundMark x1="35750" y1="90000" x2="34750" y2="94500"/>
                        <a14:backgroundMark x1="61167" y1="97833" x2="63333" y2="97833"/>
                        <a14:backgroundMark x1="22917" y1="22417" x2="23167" y2="21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2320" y="5274823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22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CA36E-6533-4D06-8168-5E845E67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Обратите внимание!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FD083C0-5CCF-483F-B2E9-374E5817E4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Названия  стран,  городов, деревень, улиц, площадей, рек, гор, озёр, морей -это  </a:t>
            </a:r>
            <a:r>
              <a:rPr lang="ru-RU" b="1" dirty="0"/>
              <a:t>собственные</a:t>
            </a:r>
            <a:r>
              <a:rPr lang="ru-RU" dirty="0"/>
              <a:t> имена существительные. Имена собственные пишутся с заглавной буквы.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3FF362BD-F0DD-42CE-B3F8-0CD371991E96}"/>
              </a:ext>
            </a:extLst>
          </p:cNvPr>
          <p:cNvSpPr/>
          <p:nvPr/>
        </p:nvSpPr>
        <p:spPr>
          <a:xfrm>
            <a:off x="457200" y="3789040"/>
            <a:ext cx="2224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</a:t>
            </a:r>
            <a:r>
              <a:rPr lang="ru-RU" sz="5400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оссия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D63F670E-EC7D-4FFA-B7E1-4633274B2A50}"/>
              </a:ext>
            </a:extLst>
          </p:cNvPr>
          <p:cNvSpPr/>
          <p:nvPr/>
        </p:nvSpPr>
        <p:spPr>
          <a:xfrm>
            <a:off x="6283371" y="3864416"/>
            <a:ext cx="26677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</a:t>
            </a:r>
            <a:r>
              <a:rPr lang="ru-RU" sz="5400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опьёво</a:t>
            </a:r>
            <a:endParaRPr lang="ru-RU" sz="5400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BC063207-0D48-4291-896E-78CF5CCFFD25}"/>
              </a:ext>
            </a:extLst>
          </p:cNvPr>
          <p:cNvSpPr/>
          <p:nvPr/>
        </p:nvSpPr>
        <p:spPr>
          <a:xfrm>
            <a:off x="3178842" y="5500702"/>
            <a:ext cx="23586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Абакан</a:t>
            </a:r>
            <a:endParaRPr lang="ru-RU" sz="5400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5479990-FBF8-4358-A043-BDB0BD3EE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295" y="3408539"/>
            <a:ext cx="2712410" cy="266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28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678</Words>
  <Application>Microsoft Office PowerPoint</Application>
  <PresentationFormat>Экран (4:3)</PresentationFormat>
  <Paragraphs>166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Каждый день  жизни прибавляет частицу мудрости</vt:lpstr>
      <vt:lpstr>Пять пальцев</vt:lpstr>
      <vt:lpstr>Чистописание</vt:lpstr>
      <vt:lpstr>Чистописание</vt:lpstr>
      <vt:lpstr>Словарная работа</vt:lpstr>
      <vt:lpstr>Словарная работа</vt:lpstr>
      <vt:lpstr>Почему слова написали с заглавной буквы?</vt:lpstr>
      <vt:lpstr>Тема урока</vt:lpstr>
      <vt:lpstr>Обратите внимание!</vt:lpstr>
      <vt:lpstr>Упражнение  в написании географических названий</vt:lpstr>
      <vt:lpstr>Упражнение  в написании географических названий</vt:lpstr>
      <vt:lpstr>Работа в паре</vt:lpstr>
      <vt:lpstr>Работа в паре</vt:lpstr>
      <vt:lpstr>Физкультминутка </vt:lpstr>
      <vt:lpstr> Самостоятельная работа </vt:lpstr>
      <vt:lpstr> Самостоятельная работа</vt:lpstr>
      <vt:lpstr> Работа в группе</vt:lpstr>
      <vt:lpstr> Работа в группе</vt:lpstr>
      <vt:lpstr> Игра «Угадай-ка»</vt:lpstr>
      <vt:lpstr> Игра «Угадай-ка»</vt:lpstr>
      <vt:lpstr> Обобщение</vt:lpstr>
      <vt:lpstr>  Рефлексия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Составь предложение.</dc:title>
  <dc:creator>user</dc:creator>
  <cp:lastModifiedBy>Алексей</cp:lastModifiedBy>
  <cp:revision>80</cp:revision>
  <dcterms:created xsi:type="dcterms:W3CDTF">2013-03-26T07:39:25Z</dcterms:created>
  <dcterms:modified xsi:type="dcterms:W3CDTF">2019-02-20T14:19:05Z</dcterms:modified>
</cp:coreProperties>
</file>